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Lst>
  <p:sldSz cx="18288000" cy="10287000"/>
  <p:notesSz cx="6858000" cy="9144000"/>
  <p:embeddedFontLst>
    <p:embeddedFont>
      <p:font typeface="Inter Bold" charset="1" panose="020B0802030000000004"/>
      <p:regular r:id="rId29"/>
    </p:embeddedFont>
    <p:embeddedFont>
      <p:font typeface="DejaVu Serif Bold Italics" charset="1" panose="020608030503050B0204"/>
      <p:regular r:id="rId30"/>
    </p:embeddedFont>
    <p:embeddedFont>
      <p:font typeface="DejaVu Serif Bold" charset="1" panose="02060803050605020204"/>
      <p:regular r:id="rId31"/>
    </p:embeddedFont>
    <p:embeddedFont>
      <p:font typeface="Inter" charset="1" panose="020B0502030000000004"/>
      <p:regular r:id="rId32"/>
    </p:embeddedFont>
    <p:embeddedFont>
      <p:font typeface="Francois One" charset="1" panose="02000503040000020004"/>
      <p:regular r:id="rId33"/>
    </p:embeddedFont>
    <p:embeddedFont>
      <p:font typeface="Inter Bold Italics" charset="1" panose="020B0802030000000004"/>
      <p:regular r:id="rId34"/>
    </p:embeddedFont>
    <p:embeddedFont>
      <p:font typeface="Inter Italics" charset="1" panose="020B0502030000000004"/>
      <p:regular r:id="rId3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slides/slide14.xml" Type="http://schemas.openxmlformats.org/officeDocument/2006/relationships/slide"/><Relationship Id="rId2" Target="presProps.xml" Type="http://schemas.openxmlformats.org/officeDocument/2006/relationships/presProps"/><Relationship Id="rId20" Target="slides/slide15.xml" Type="http://schemas.openxmlformats.org/officeDocument/2006/relationships/slide"/><Relationship Id="rId21" Target="slides/slide16.xml" Type="http://schemas.openxmlformats.org/officeDocument/2006/relationships/slide"/><Relationship Id="rId22" Target="slides/slide17.xml" Type="http://schemas.openxmlformats.org/officeDocument/2006/relationships/slide"/><Relationship Id="rId23" Target="slides/slide18.xml" Type="http://schemas.openxmlformats.org/officeDocument/2006/relationships/slide"/><Relationship Id="rId24" Target="slides/slide19.xml" Type="http://schemas.openxmlformats.org/officeDocument/2006/relationships/slide"/><Relationship Id="rId25" Target="slides/slide20.xml" Type="http://schemas.openxmlformats.org/officeDocument/2006/relationships/slide"/><Relationship Id="rId26" Target="slides/slide21.xml" Type="http://schemas.openxmlformats.org/officeDocument/2006/relationships/slide"/><Relationship Id="rId27" Target="slides/slide22.xml" Type="http://schemas.openxmlformats.org/officeDocument/2006/relationships/slide"/><Relationship Id="rId28" Target="slides/slide23.xml" Type="http://schemas.openxmlformats.org/officeDocument/2006/relationships/slide"/><Relationship Id="rId29" Target="fonts/font29.fntdata" Type="http://schemas.openxmlformats.org/officeDocument/2006/relationships/font"/><Relationship Id="rId3" Target="viewProps.xml" Type="http://schemas.openxmlformats.org/officeDocument/2006/relationships/viewProps"/><Relationship Id="rId30" Target="fonts/font30.fntdata" Type="http://schemas.openxmlformats.org/officeDocument/2006/relationships/font"/><Relationship Id="rId31" Target="fonts/font31.fntdata" Type="http://schemas.openxmlformats.org/officeDocument/2006/relationships/font"/><Relationship Id="rId32" Target="fonts/font32.fntdata" Type="http://schemas.openxmlformats.org/officeDocument/2006/relationships/font"/><Relationship Id="rId33" Target="fonts/font33.fntdata" Type="http://schemas.openxmlformats.org/officeDocument/2006/relationships/font"/><Relationship Id="rId34" Target="fonts/font34.fntdata" Type="http://schemas.openxmlformats.org/officeDocument/2006/relationships/font"/><Relationship Id="rId35" Target="fonts/font35.fntdata" Type="http://schemas.openxmlformats.org/officeDocument/2006/relationships/font"/><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png" Type="http://schemas.openxmlformats.org/officeDocument/2006/relationships/image"/><Relationship Id="rId4" Target="../media/image3.png" Type="http://schemas.openxmlformats.org/officeDocument/2006/relationships/image"/><Relationship Id="rId5" Target="../media/image4.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8.jpeg" Type="http://schemas.openxmlformats.org/officeDocument/2006/relationships/image"/><Relationship Id="rId3" Target="../media/image29.jpeg" Type="http://schemas.openxmlformats.org/officeDocument/2006/relationships/image"/><Relationship Id="rId4" Target="../media/image30.jpeg" Type="http://schemas.openxmlformats.org/officeDocument/2006/relationships/image"/><Relationship Id="rId5" Target="../media/image31.jpeg" Type="http://schemas.openxmlformats.org/officeDocument/2006/relationships/image"/><Relationship Id="rId6" Target="../media/image32.png" Type="http://schemas.openxmlformats.org/officeDocument/2006/relationships/image"/><Relationship Id="rId7" Target="../media/image33.svg" Type="http://schemas.openxmlformats.org/officeDocument/2006/relationships/image"/><Relationship Id="rId8" Target="../media/image3.pn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png" Type="http://schemas.openxmlformats.org/officeDocument/2006/relationships/image"/><Relationship Id="rId3" Target="../media/image13.jpe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png" Type="http://schemas.openxmlformats.org/officeDocument/2006/relationships/image"/><Relationship Id="rId3" Target="../media/image34.png" Type="http://schemas.openxmlformats.org/officeDocument/2006/relationships/image"/><Relationship Id="rId4" Target="../media/image6.jpeg" Type="http://schemas.openxmlformats.org/officeDocument/2006/relationships/image"/><Relationship Id="rId5" Target="../media/image35.png" Type="http://schemas.openxmlformats.org/officeDocument/2006/relationships/image"/><Relationship Id="rId6" Target="../media/image36.png" Type="http://schemas.openxmlformats.org/officeDocument/2006/relationships/image"/><Relationship Id="rId7" Target="../media/image37.jpeg" Type="http://schemas.openxmlformats.org/officeDocument/2006/relationships/image"/><Relationship Id="rId8" Target="../media/image38.pn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39.png" Type="http://schemas.openxmlformats.org/officeDocument/2006/relationships/image"/><Relationship Id="rId4" Target="../media/image3.png" Type="http://schemas.openxmlformats.org/officeDocument/2006/relationships/image"/><Relationship Id="rId5" Target="../media/image40.png" Type="http://schemas.openxmlformats.org/officeDocument/2006/relationships/image"/><Relationship Id="rId6" Target="../media/image41.png" Type="http://schemas.openxmlformats.org/officeDocument/2006/relationships/image"/></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49.png" Type="http://schemas.openxmlformats.org/officeDocument/2006/relationships/image"/><Relationship Id="rId11" Target="../media/image3.png" Type="http://schemas.openxmlformats.org/officeDocument/2006/relationships/image"/><Relationship Id="rId2" Target="../media/image2.png" Type="http://schemas.openxmlformats.org/officeDocument/2006/relationships/image"/><Relationship Id="rId3" Target="../media/image42.png" Type="http://schemas.openxmlformats.org/officeDocument/2006/relationships/image"/><Relationship Id="rId4" Target="../media/image43.svg" Type="http://schemas.openxmlformats.org/officeDocument/2006/relationships/image"/><Relationship Id="rId5" Target="../media/image44.png" Type="http://schemas.openxmlformats.org/officeDocument/2006/relationships/image"/><Relationship Id="rId6" Target="../media/image45.svg" Type="http://schemas.openxmlformats.org/officeDocument/2006/relationships/image"/><Relationship Id="rId7" Target="../media/image46.png" Type="http://schemas.openxmlformats.org/officeDocument/2006/relationships/image"/><Relationship Id="rId8" Target="../media/image47.svg" Type="http://schemas.openxmlformats.org/officeDocument/2006/relationships/image"/><Relationship Id="rId9" Target="../media/image48.png" Type="http://schemas.openxmlformats.org/officeDocument/2006/relationships/image"/></Relationships>
</file>

<file path=ppt/slides/_rels/slide1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2.png" Type="http://schemas.openxmlformats.org/officeDocument/2006/relationships/image"/><Relationship Id="rId3" Target="../media/image43.svg" Type="http://schemas.openxmlformats.org/officeDocument/2006/relationships/image"/><Relationship Id="rId4" Target="../media/image46.png" Type="http://schemas.openxmlformats.org/officeDocument/2006/relationships/image"/><Relationship Id="rId5" Target="../media/image47.svg" Type="http://schemas.openxmlformats.org/officeDocument/2006/relationships/image"/><Relationship Id="rId6" Target="../media/image37.jpeg" Type="http://schemas.openxmlformats.org/officeDocument/2006/relationships/image"/><Relationship Id="rId7" Target="../media/image50.jpeg" Type="http://schemas.openxmlformats.org/officeDocument/2006/relationships/image"/><Relationship Id="rId8" Target="../media/image3.png" Type="http://schemas.openxmlformats.org/officeDocument/2006/relationships/image"/></Relationships>
</file>

<file path=ppt/slides/_rels/slide1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jpeg" Type="http://schemas.openxmlformats.org/officeDocument/2006/relationships/image"/><Relationship Id="rId3" Target="../media/image51.jpeg" Type="http://schemas.openxmlformats.org/officeDocument/2006/relationships/image"/><Relationship Id="rId4" Target="../media/image3.png" Type="http://schemas.openxmlformats.org/officeDocument/2006/relationships/image"/></Relationships>
</file>

<file path=ppt/slides/_rels/slide1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jpeg" Type="http://schemas.openxmlformats.org/officeDocument/2006/relationships/image"/><Relationship Id="rId3" Target="../media/image3.png" Type="http://schemas.openxmlformats.org/officeDocument/2006/relationships/image"/><Relationship Id="rId4" Target="../media/image52.jpeg" Type="http://schemas.openxmlformats.org/officeDocument/2006/relationships/image"/></Relationships>
</file>

<file path=ppt/slides/_rels/slide1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3.png" Type="http://schemas.openxmlformats.org/officeDocument/2006/relationships/image"/><Relationship Id="rId3" Target="../media/image54.svg" Type="http://schemas.openxmlformats.org/officeDocument/2006/relationships/image"/><Relationship Id="rId4" Target="../media/image55.jpeg" Type="http://schemas.openxmlformats.org/officeDocument/2006/relationships/image"/><Relationship Id="rId5" Target="../media/image56.jpeg" Type="http://schemas.openxmlformats.org/officeDocument/2006/relationships/image"/><Relationship Id="rId6" Target="../media/image3.png" Type="http://schemas.openxmlformats.org/officeDocument/2006/relationships/image"/><Relationship Id="rId7" Target="../media/image57.png" Type="http://schemas.openxmlformats.org/officeDocument/2006/relationships/image"/><Relationship Id="rId8" Target="../media/image58.png" Type="http://schemas.openxmlformats.org/officeDocument/2006/relationships/image"/><Relationship Id="rId9" Target="../media/image59.png" Type="http://schemas.openxmlformats.org/officeDocument/2006/relationships/image"/></Relationships>
</file>

<file path=ppt/slides/_rels/slide1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3.png" Type="http://schemas.openxmlformats.org/officeDocument/2006/relationships/image"/><Relationship Id="rId3" Target="../media/image54.svg" Type="http://schemas.openxmlformats.org/officeDocument/2006/relationships/image"/><Relationship Id="rId4" Target="../media/image60.jpeg" Type="http://schemas.openxmlformats.org/officeDocument/2006/relationships/image"/><Relationship Id="rId5" Target="../media/image61.jpeg" Type="http://schemas.openxmlformats.org/officeDocument/2006/relationships/image"/><Relationship Id="rId6" Target="../media/image3.png" Type="http://schemas.openxmlformats.org/officeDocument/2006/relationships/image"/><Relationship Id="rId7" Target="../media/image62.png" Type="http://schemas.openxmlformats.org/officeDocument/2006/relationships/image"/><Relationship Id="rId8" Target="../media/image63.sv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jpeg" Type="http://schemas.openxmlformats.org/officeDocument/2006/relationships/image"/><Relationship Id="rId3" Target="../media/image6.jpeg" Type="http://schemas.openxmlformats.org/officeDocument/2006/relationships/image"/><Relationship Id="rId4" Target="../media/image7.png" Type="http://schemas.openxmlformats.org/officeDocument/2006/relationships/image"/><Relationship Id="rId5" Target="../media/image3.png" Type="http://schemas.openxmlformats.org/officeDocument/2006/relationships/image"/></Relationships>
</file>

<file path=ppt/slides/_rels/slide2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3.png" Type="http://schemas.openxmlformats.org/officeDocument/2006/relationships/image"/><Relationship Id="rId3" Target="../media/image54.svg" Type="http://schemas.openxmlformats.org/officeDocument/2006/relationships/image"/><Relationship Id="rId4" Target="../media/image3.png" Type="http://schemas.openxmlformats.org/officeDocument/2006/relationships/image"/><Relationship Id="rId5" Target="../media/image64.jpeg" Type="http://schemas.openxmlformats.org/officeDocument/2006/relationships/image"/><Relationship Id="rId6" Target="../media/image65.jpeg" Type="http://schemas.openxmlformats.org/officeDocument/2006/relationships/image"/></Relationships>
</file>

<file path=ppt/slides/_rels/slide2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6.png" Type="http://schemas.openxmlformats.org/officeDocument/2006/relationships/image"/><Relationship Id="rId3" Target="../media/image67.svg" Type="http://schemas.openxmlformats.org/officeDocument/2006/relationships/image"/><Relationship Id="rId4" Target="../media/image3.png" Type="http://schemas.openxmlformats.org/officeDocument/2006/relationships/image"/><Relationship Id="rId5" Target="../media/image68.jpeg" Type="http://schemas.openxmlformats.org/officeDocument/2006/relationships/image"/><Relationship Id="rId6" Target="../media/image69.png" Type="http://schemas.openxmlformats.org/officeDocument/2006/relationships/image"/><Relationship Id="rId7" Target="../media/image70.jpeg" Type="http://schemas.openxmlformats.org/officeDocument/2006/relationships/image"/><Relationship Id="rId8" Target="../media/image71.png" Type="http://schemas.openxmlformats.org/officeDocument/2006/relationships/image"/></Relationships>
</file>

<file path=ppt/slides/_rels/slide2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jpeg" Type="http://schemas.openxmlformats.org/officeDocument/2006/relationships/image"/><Relationship Id="rId3" Target="../media/image72.png" Type="http://schemas.openxmlformats.org/officeDocument/2006/relationships/image"/><Relationship Id="rId4" Target="../media/image73.svg" Type="http://schemas.openxmlformats.org/officeDocument/2006/relationships/image"/><Relationship Id="rId5" Target="../media/image74.jpeg" Type="http://schemas.openxmlformats.org/officeDocument/2006/relationships/image"/><Relationship Id="rId6" Target="../media/image3.png" Type="http://schemas.openxmlformats.org/officeDocument/2006/relationships/image"/><Relationship Id="rId7" Target="../media/image75.png" Type="http://schemas.openxmlformats.org/officeDocument/2006/relationships/image"/><Relationship Id="rId8" Target="../media/image76.svg" Type="http://schemas.openxmlformats.org/officeDocument/2006/relationships/image"/></Relationships>
</file>

<file path=ppt/slides/_rels/slide2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jpeg" Type="http://schemas.openxmlformats.org/officeDocument/2006/relationships/image"/><Relationship Id="rId3" Target="../media/image72.png" Type="http://schemas.openxmlformats.org/officeDocument/2006/relationships/image"/><Relationship Id="rId4" Target="../media/image73.svg" Type="http://schemas.openxmlformats.org/officeDocument/2006/relationships/image"/><Relationship Id="rId5" Target="../media/image1.png" Type="http://schemas.openxmlformats.org/officeDocument/2006/relationships/image"/><Relationship Id="rId6" Target="../media/image3.png" Type="http://schemas.openxmlformats.org/officeDocument/2006/relationships/image"/><Relationship Id="rId7" Target="../media/image77.jpe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jpeg" Type="http://schemas.openxmlformats.org/officeDocument/2006/relationships/image"/><Relationship Id="rId3" Target="../media/image8.png" Type="http://schemas.openxmlformats.org/officeDocument/2006/relationships/image"/><Relationship Id="rId4" Target="../media/image9.png" Type="http://schemas.openxmlformats.org/officeDocument/2006/relationships/image"/><Relationship Id="rId5" Target="../media/image3.png" Type="http://schemas.openxmlformats.org/officeDocument/2006/relationships/image"/><Relationship Id="rId6" Target="../media/image10.pn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jpeg" Type="http://schemas.openxmlformats.org/officeDocument/2006/relationships/image"/><Relationship Id="rId3" Target="../media/image11.jpeg" Type="http://schemas.openxmlformats.org/officeDocument/2006/relationships/image"/><Relationship Id="rId4" Target="../media/image3.png" Type="http://schemas.openxmlformats.org/officeDocument/2006/relationships/image"/><Relationship Id="rId5" Target="../media/image12.jpe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jpeg" Type="http://schemas.openxmlformats.org/officeDocument/2006/relationships/image"/><Relationship Id="rId3" Target="../media/image13.jpeg" Type="http://schemas.openxmlformats.org/officeDocument/2006/relationships/image"/><Relationship Id="rId4" Target="../media/image3.pn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4.jpeg" Type="http://schemas.openxmlformats.org/officeDocument/2006/relationships/image"/><Relationship Id="rId3" Target="../media/image15.png" Type="http://schemas.openxmlformats.org/officeDocument/2006/relationships/image"/><Relationship Id="rId4" Target="../media/image16.svg" Type="http://schemas.openxmlformats.org/officeDocument/2006/relationships/image"/><Relationship Id="rId5" Target="../media/image17.png" Type="http://schemas.openxmlformats.org/officeDocument/2006/relationships/image"/><Relationship Id="rId6" Target="../media/image18.jpeg" Type="http://schemas.openxmlformats.org/officeDocument/2006/relationships/image"/><Relationship Id="rId7" Target="../media/image19.png" Type="http://schemas.openxmlformats.org/officeDocument/2006/relationships/image"/><Relationship Id="rId8" Target="../media/image3.pn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png" Type="http://schemas.openxmlformats.org/officeDocument/2006/relationships/image"/><Relationship Id="rId3" Target="../media/image20.jpe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1.png" Type="http://schemas.openxmlformats.org/officeDocument/2006/relationships/image"/><Relationship Id="rId3" Target="../media/image22.svg" Type="http://schemas.openxmlformats.org/officeDocument/2006/relationships/image"/><Relationship Id="rId4" Target="../media/image23.jpeg" Type="http://schemas.openxmlformats.org/officeDocument/2006/relationships/image"/><Relationship Id="rId5" Target="../media/image24.jpeg" Type="http://schemas.openxmlformats.org/officeDocument/2006/relationships/image"/><Relationship Id="rId6" Target="../media/image3.pn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5.png" Type="http://schemas.openxmlformats.org/officeDocument/2006/relationships/image"/><Relationship Id="rId3" Target="../media/image26.svg" Type="http://schemas.openxmlformats.org/officeDocument/2006/relationships/image"/><Relationship Id="rId4" Target="../media/image27.jpeg" Type="http://schemas.openxmlformats.org/officeDocument/2006/relationships/image"/><Relationship Id="rId5" Target="../media/image3.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bg>
      <p:bgPr>
        <a:solidFill>
          <a:srgbClr val="A11212"/>
        </a:solidFill>
      </p:bgPr>
    </p:bg>
    <p:spTree>
      <p:nvGrpSpPr>
        <p:cNvPr id="1" name=""/>
        <p:cNvGrpSpPr/>
        <p:nvPr/>
      </p:nvGrpSpPr>
      <p:grpSpPr>
        <a:xfrm>
          <a:off x="0" y="0"/>
          <a:ext cx="0" cy="0"/>
          <a:chOff x="0" y="0"/>
          <a:chExt cx="0" cy="0"/>
        </a:xfrm>
      </p:grpSpPr>
      <p:grpSp>
        <p:nvGrpSpPr>
          <p:cNvPr name="Group 2" id="2"/>
          <p:cNvGrpSpPr/>
          <p:nvPr/>
        </p:nvGrpSpPr>
        <p:grpSpPr>
          <a:xfrm rot="0">
            <a:off x="9257955" y="-2233366"/>
            <a:ext cx="11306481" cy="12544227"/>
            <a:chOff x="0" y="0"/>
            <a:chExt cx="5510530" cy="6113780"/>
          </a:xfrm>
        </p:grpSpPr>
        <p:sp>
          <p:nvSpPr>
            <p:cNvPr name="Freeform 3" id="3"/>
            <p:cNvSpPr/>
            <p:nvPr/>
          </p:nvSpPr>
          <p:spPr>
            <a:xfrm flipH="false" flipV="false" rot="0">
              <a:off x="45720" y="49530"/>
              <a:ext cx="5420360" cy="6014720"/>
            </a:xfrm>
            <a:custGeom>
              <a:avLst/>
              <a:gdLst/>
              <a:ahLst/>
              <a:cxnLst/>
              <a:rect r="r" b="b" t="t" l="l"/>
              <a:pathLst>
                <a:path h="6014720" w="5420360">
                  <a:moveTo>
                    <a:pt x="5148580" y="3408680"/>
                  </a:moveTo>
                  <a:lnTo>
                    <a:pt x="5149850" y="3406140"/>
                  </a:lnTo>
                  <a:cubicBezTo>
                    <a:pt x="5322570" y="3082290"/>
                    <a:pt x="5420360" y="2711450"/>
                    <a:pt x="5420360" y="2319020"/>
                  </a:cubicBezTo>
                  <a:cubicBezTo>
                    <a:pt x="5420360" y="1038860"/>
                    <a:pt x="4381500" y="0"/>
                    <a:pt x="3101340" y="0"/>
                  </a:cubicBezTo>
                  <a:cubicBezTo>
                    <a:pt x="2259330" y="0"/>
                    <a:pt x="1521460" y="449580"/>
                    <a:pt x="1115060" y="1121410"/>
                  </a:cubicBezTo>
                  <a:cubicBezTo>
                    <a:pt x="1094740" y="1155700"/>
                    <a:pt x="1075690" y="1188720"/>
                    <a:pt x="1056640" y="1224280"/>
                  </a:cubicBezTo>
                  <a:lnTo>
                    <a:pt x="328930" y="2503170"/>
                  </a:lnTo>
                  <a:cubicBezTo>
                    <a:pt x="308610" y="2536190"/>
                    <a:pt x="290830" y="2569210"/>
                    <a:pt x="271780" y="2603500"/>
                  </a:cubicBezTo>
                  <a:lnTo>
                    <a:pt x="271780" y="2604770"/>
                  </a:lnTo>
                  <a:cubicBezTo>
                    <a:pt x="97790" y="2929890"/>
                    <a:pt x="0" y="3300730"/>
                    <a:pt x="0" y="3695700"/>
                  </a:cubicBezTo>
                  <a:cubicBezTo>
                    <a:pt x="0" y="4975860"/>
                    <a:pt x="1038860" y="6014720"/>
                    <a:pt x="2319020" y="6014720"/>
                  </a:cubicBezTo>
                  <a:cubicBezTo>
                    <a:pt x="3243580" y="6014720"/>
                    <a:pt x="4042410" y="5472430"/>
                    <a:pt x="4414520" y="4688840"/>
                  </a:cubicBezTo>
                  <a:lnTo>
                    <a:pt x="5077460" y="3533140"/>
                  </a:lnTo>
                  <a:cubicBezTo>
                    <a:pt x="5101590" y="3492500"/>
                    <a:pt x="5125720" y="3450590"/>
                    <a:pt x="5148580" y="3408680"/>
                  </a:cubicBezTo>
                  <a:close/>
                </a:path>
              </a:pathLst>
            </a:custGeom>
            <a:blipFill>
              <a:blip r:embed="rId2"/>
              <a:stretch>
                <a:fillRect l="0" t="0" r="-66240" b="0"/>
              </a:stretch>
            </a:blipFill>
            <a:ln w="76200" cap="sq">
              <a:solidFill>
                <a:srgbClr val="FFFFFF"/>
              </a:solidFill>
              <a:prstDash val="solid"/>
              <a:miter/>
            </a:ln>
          </p:spPr>
        </p:sp>
      </p:grpSp>
      <p:grpSp>
        <p:nvGrpSpPr>
          <p:cNvPr name="Group 4" id="4"/>
          <p:cNvGrpSpPr/>
          <p:nvPr/>
        </p:nvGrpSpPr>
        <p:grpSpPr>
          <a:xfrm rot="0">
            <a:off x="-1638367" y="-2233366"/>
            <a:ext cx="9631547" cy="9631547"/>
            <a:chOff x="0" y="0"/>
            <a:chExt cx="812800" cy="812800"/>
          </a:xfrm>
        </p:grpSpPr>
        <p:sp>
          <p:nvSpPr>
            <p:cNvPr name="Freeform 5" id="5"/>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B0707"/>
            </a:solidFill>
          </p:spPr>
        </p:sp>
        <p:sp>
          <p:nvSpPr>
            <p:cNvPr name="TextBox 6" id="6"/>
            <p:cNvSpPr txBox="true"/>
            <p:nvPr/>
          </p:nvSpPr>
          <p:spPr>
            <a:xfrm>
              <a:off x="76200" y="38100"/>
              <a:ext cx="660400" cy="698500"/>
            </a:xfrm>
            <a:prstGeom prst="rect">
              <a:avLst/>
            </a:prstGeom>
          </p:spPr>
          <p:txBody>
            <a:bodyPr anchor="ctr" rtlCol="false" tIns="50800" lIns="50800" bIns="50800" rIns="50800"/>
            <a:lstStyle/>
            <a:p>
              <a:pPr algn="ctr">
                <a:lnSpc>
                  <a:spcPts val="2659"/>
                </a:lnSpc>
              </a:pPr>
            </a:p>
          </p:txBody>
        </p:sp>
      </p:grpSp>
      <p:grpSp>
        <p:nvGrpSpPr>
          <p:cNvPr name="Group 7" id="7"/>
          <p:cNvGrpSpPr/>
          <p:nvPr/>
        </p:nvGrpSpPr>
        <p:grpSpPr>
          <a:xfrm rot="0">
            <a:off x="8528073" y="879365"/>
            <a:ext cx="3629065" cy="3629065"/>
            <a:chOff x="0" y="0"/>
            <a:chExt cx="812800" cy="812800"/>
          </a:xfrm>
        </p:grpSpPr>
        <p:sp>
          <p:nvSpPr>
            <p:cNvPr name="Freeform 8" id="8"/>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4999" t="0" r="-25000" b="0"/>
              </a:stretch>
            </a:blipFill>
            <a:ln w="85725" cap="sq">
              <a:solidFill>
                <a:srgbClr val="FFFFFF"/>
              </a:solidFill>
              <a:prstDash val="solid"/>
              <a:miter/>
            </a:ln>
          </p:spPr>
        </p:sp>
      </p:grpSp>
      <p:grpSp>
        <p:nvGrpSpPr>
          <p:cNvPr name="Group 9" id="9"/>
          <p:cNvGrpSpPr/>
          <p:nvPr/>
        </p:nvGrpSpPr>
        <p:grpSpPr>
          <a:xfrm rot="0">
            <a:off x="5479968" y="7177501"/>
            <a:ext cx="2911054" cy="2911054"/>
            <a:chOff x="0" y="0"/>
            <a:chExt cx="812800" cy="812800"/>
          </a:xfrm>
        </p:grpSpPr>
        <p:sp>
          <p:nvSpPr>
            <p:cNvPr name="Freeform 10" id="10"/>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B0707"/>
            </a:solidFill>
          </p:spPr>
        </p:sp>
        <p:sp>
          <p:nvSpPr>
            <p:cNvPr name="TextBox 11" id="11"/>
            <p:cNvSpPr txBox="true"/>
            <p:nvPr/>
          </p:nvSpPr>
          <p:spPr>
            <a:xfrm>
              <a:off x="76200" y="38100"/>
              <a:ext cx="660400" cy="698500"/>
            </a:xfrm>
            <a:prstGeom prst="rect">
              <a:avLst/>
            </a:prstGeom>
          </p:spPr>
          <p:txBody>
            <a:bodyPr anchor="ctr" rtlCol="false" tIns="50800" lIns="50800" bIns="50800" rIns="50800"/>
            <a:lstStyle/>
            <a:p>
              <a:pPr algn="ctr">
                <a:lnSpc>
                  <a:spcPts val="2659"/>
                </a:lnSpc>
              </a:pPr>
            </a:p>
          </p:txBody>
        </p:sp>
      </p:grpSp>
      <p:sp>
        <p:nvSpPr>
          <p:cNvPr name="Freeform 12" id="12"/>
          <p:cNvSpPr/>
          <p:nvPr/>
        </p:nvSpPr>
        <p:spPr>
          <a:xfrm flipH="false" flipV="false" rot="0">
            <a:off x="2335702" y="281976"/>
            <a:ext cx="2854019" cy="1194779"/>
          </a:xfrm>
          <a:custGeom>
            <a:avLst/>
            <a:gdLst/>
            <a:ahLst/>
            <a:cxnLst/>
            <a:rect r="r" b="b" t="t" l="l"/>
            <a:pathLst>
              <a:path h="1194779" w="2854019">
                <a:moveTo>
                  <a:pt x="0" y="0"/>
                </a:moveTo>
                <a:lnTo>
                  <a:pt x="2854019" y="0"/>
                </a:lnTo>
                <a:lnTo>
                  <a:pt x="2854019" y="1194779"/>
                </a:lnTo>
                <a:lnTo>
                  <a:pt x="0" y="1194779"/>
                </a:lnTo>
                <a:lnTo>
                  <a:pt x="0" y="0"/>
                </a:lnTo>
                <a:close/>
              </a:path>
            </a:pathLst>
          </a:custGeom>
          <a:blipFill>
            <a:blip r:embed="rId4"/>
            <a:stretch>
              <a:fillRect l="0" t="-67623" r="0" b="-71250"/>
            </a:stretch>
          </a:blipFill>
        </p:spPr>
      </p:sp>
      <p:sp>
        <p:nvSpPr>
          <p:cNvPr name="Freeform 13" id="13"/>
          <p:cNvSpPr/>
          <p:nvPr/>
        </p:nvSpPr>
        <p:spPr>
          <a:xfrm flipH="false" flipV="false" rot="0">
            <a:off x="1028700" y="169753"/>
            <a:ext cx="1307002" cy="1307002"/>
          </a:xfrm>
          <a:custGeom>
            <a:avLst/>
            <a:gdLst/>
            <a:ahLst/>
            <a:cxnLst/>
            <a:rect r="r" b="b" t="t" l="l"/>
            <a:pathLst>
              <a:path h="1307002" w="1307002">
                <a:moveTo>
                  <a:pt x="0" y="0"/>
                </a:moveTo>
                <a:lnTo>
                  <a:pt x="1307002" y="0"/>
                </a:lnTo>
                <a:lnTo>
                  <a:pt x="1307002" y="1307002"/>
                </a:lnTo>
                <a:lnTo>
                  <a:pt x="0" y="1307002"/>
                </a:lnTo>
                <a:lnTo>
                  <a:pt x="0" y="0"/>
                </a:lnTo>
                <a:close/>
              </a:path>
            </a:pathLst>
          </a:custGeom>
          <a:blipFill>
            <a:blip r:embed="rId5"/>
            <a:stretch>
              <a:fillRect l="0" t="0" r="0" b="0"/>
            </a:stretch>
          </a:blipFill>
        </p:spPr>
      </p:sp>
      <p:sp>
        <p:nvSpPr>
          <p:cNvPr name="TextBox 14" id="14"/>
          <p:cNvSpPr txBox="true"/>
          <p:nvPr/>
        </p:nvSpPr>
        <p:spPr>
          <a:xfrm rot="0">
            <a:off x="553481" y="4005362"/>
            <a:ext cx="8312218" cy="3162300"/>
          </a:xfrm>
          <a:prstGeom prst="rect">
            <a:avLst/>
          </a:prstGeom>
        </p:spPr>
        <p:txBody>
          <a:bodyPr anchor="t" rtlCol="false" tIns="0" lIns="0" bIns="0" rIns="0">
            <a:spAutoFit/>
          </a:bodyPr>
          <a:lstStyle/>
          <a:p>
            <a:pPr algn="ctr">
              <a:lnSpc>
                <a:spcPts val="6200"/>
              </a:lnSpc>
            </a:pPr>
            <a:r>
              <a:rPr lang="en-US" b="true" sz="5166">
                <a:solidFill>
                  <a:srgbClr val="FFFFFF"/>
                </a:solidFill>
                <a:latin typeface="Inter Bold"/>
                <a:ea typeface="Inter Bold"/>
                <a:cs typeface="Inter Bold"/>
                <a:sym typeface="Inter Bold"/>
              </a:rPr>
              <a:t>GACAMI – HỆ SINH THÁI GIÁ TRỊ TOÀN DIỆN TỪ </a:t>
            </a:r>
          </a:p>
          <a:p>
            <a:pPr algn="ctr">
              <a:lnSpc>
                <a:spcPts val="6440"/>
              </a:lnSpc>
            </a:pPr>
            <a:r>
              <a:rPr lang="en-US" b="true" sz="5366">
                <a:solidFill>
                  <a:srgbClr val="FFFFFF"/>
                </a:solidFill>
                <a:latin typeface="Inter Bold"/>
                <a:ea typeface="Inter Bold"/>
                <a:cs typeface="Inter Bold"/>
                <a:sym typeface="Inter Bold"/>
              </a:rPr>
              <a:t>QUẢ GẤC VIỆT</a:t>
            </a:r>
          </a:p>
          <a:p>
            <a:pPr algn="l" marL="0" indent="0" lvl="0">
              <a:lnSpc>
                <a:spcPts val="6200"/>
              </a:lnSpc>
            </a:pPr>
          </a:p>
        </p:txBody>
      </p:sp>
      <p:sp>
        <p:nvSpPr>
          <p:cNvPr name="TextBox 15" id="15"/>
          <p:cNvSpPr txBox="true"/>
          <p:nvPr/>
        </p:nvSpPr>
        <p:spPr>
          <a:xfrm rot="0">
            <a:off x="1901220" y="6818093"/>
            <a:ext cx="6964479" cy="622936"/>
          </a:xfrm>
          <a:prstGeom prst="rect">
            <a:avLst/>
          </a:prstGeom>
        </p:spPr>
        <p:txBody>
          <a:bodyPr anchor="t" rtlCol="false" tIns="0" lIns="0" bIns="0" rIns="0">
            <a:spAutoFit/>
          </a:bodyPr>
          <a:lstStyle/>
          <a:p>
            <a:pPr algn="l" marL="0" indent="0" lvl="0">
              <a:lnSpc>
                <a:spcPts val="5039"/>
              </a:lnSpc>
              <a:spcBef>
                <a:spcPct val="0"/>
              </a:spcBef>
            </a:pPr>
            <a:r>
              <a:rPr lang="en-US" b="true" sz="3599">
                <a:solidFill>
                  <a:srgbClr val="FFFFFF"/>
                </a:solidFill>
                <a:latin typeface="Inter Bold"/>
                <a:ea typeface="Inter Bold"/>
                <a:cs typeface="Inter Bold"/>
                <a:sym typeface="Inter Bold"/>
              </a:rPr>
              <a:t>Chủ dự án: Trần Văn Nghị</a:t>
            </a:r>
          </a:p>
        </p:txBody>
      </p:sp>
      <p:sp>
        <p:nvSpPr>
          <p:cNvPr name="TextBox 16" id="16"/>
          <p:cNvSpPr txBox="true"/>
          <p:nvPr/>
        </p:nvSpPr>
        <p:spPr>
          <a:xfrm rot="0">
            <a:off x="762871" y="3074920"/>
            <a:ext cx="2276698" cy="762000"/>
          </a:xfrm>
          <a:prstGeom prst="rect">
            <a:avLst/>
          </a:prstGeom>
        </p:spPr>
        <p:txBody>
          <a:bodyPr anchor="t" rtlCol="false" tIns="0" lIns="0" bIns="0" rIns="0">
            <a:spAutoFit/>
          </a:bodyPr>
          <a:lstStyle/>
          <a:p>
            <a:pPr algn="ctr">
              <a:lnSpc>
                <a:spcPts val="5959"/>
              </a:lnSpc>
              <a:spcBef>
                <a:spcPct val="0"/>
              </a:spcBef>
            </a:pPr>
            <a:r>
              <a:rPr lang="en-US" b="true" sz="4966">
                <a:solidFill>
                  <a:srgbClr val="FFFFFF"/>
                </a:solidFill>
                <a:latin typeface="Inter Bold"/>
                <a:ea typeface="Inter Bold"/>
                <a:cs typeface="Inter Bold"/>
                <a:sym typeface="Inter Bold"/>
              </a:rPr>
              <a:t>DỰ ÁN:</a:t>
            </a: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bg>
      <p:bgPr>
        <a:solidFill>
          <a:srgbClr val="A11212"/>
        </a:solidFill>
      </p:bgPr>
    </p:bg>
    <p:spTree>
      <p:nvGrpSpPr>
        <p:cNvPr id="1" name=""/>
        <p:cNvGrpSpPr/>
        <p:nvPr/>
      </p:nvGrpSpPr>
      <p:grpSpPr>
        <a:xfrm>
          <a:off x="0" y="0"/>
          <a:ext cx="0" cy="0"/>
          <a:chOff x="0" y="0"/>
          <a:chExt cx="0" cy="0"/>
        </a:xfrm>
      </p:grpSpPr>
      <p:grpSp>
        <p:nvGrpSpPr>
          <p:cNvPr name="Group 2" id="2"/>
          <p:cNvGrpSpPr/>
          <p:nvPr/>
        </p:nvGrpSpPr>
        <p:grpSpPr>
          <a:xfrm rot="0">
            <a:off x="10006946" y="2572558"/>
            <a:ext cx="9631547" cy="9631547"/>
            <a:chOff x="0" y="0"/>
            <a:chExt cx="812800" cy="812800"/>
          </a:xfrm>
        </p:grpSpPr>
        <p:sp>
          <p:nvSpPr>
            <p:cNvPr name="Freeform 3" id="3"/>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B0707"/>
            </a:solidFill>
          </p:spPr>
        </p:sp>
        <p:sp>
          <p:nvSpPr>
            <p:cNvPr name="TextBox 4" id="4"/>
            <p:cNvSpPr txBox="true"/>
            <p:nvPr/>
          </p:nvSpPr>
          <p:spPr>
            <a:xfrm>
              <a:off x="76200" y="38100"/>
              <a:ext cx="660400" cy="698500"/>
            </a:xfrm>
            <a:prstGeom prst="rect">
              <a:avLst/>
            </a:prstGeom>
          </p:spPr>
          <p:txBody>
            <a:bodyPr anchor="ctr" rtlCol="false" tIns="50800" lIns="50800" bIns="50800" rIns="50800"/>
            <a:lstStyle/>
            <a:p>
              <a:pPr algn="ctr">
                <a:lnSpc>
                  <a:spcPts val="2659"/>
                </a:lnSpc>
              </a:pPr>
            </a:p>
          </p:txBody>
        </p:sp>
      </p:grpSp>
      <p:grpSp>
        <p:nvGrpSpPr>
          <p:cNvPr name="Group 5" id="5"/>
          <p:cNvGrpSpPr/>
          <p:nvPr/>
        </p:nvGrpSpPr>
        <p:grpSpPr>
          <a:xfrm rot="0">
            <a:off x="11886240" y="612097"/>
            <a:ext cx="5258911" cy="3417725"/>
            <a:chOff x="0" y="0"/>
            <a:chExt cx="7011882" cy="4556967"/>
          </a:xfrm>
        </p:grpSpPr>
        <p:pic>
          <p:nvPicPr>
            <p:cNvPr name="Picture 6" id="6"/>
            <p:cNvPicPr>
              <a:picLocks noChangeAspect="true"/>
            </p:cNvPicPr>
            <p:nvPr/>
          </p:nvPicPr>
          <p:blipFill>
            <a:blip r:embed="rId2"/>
            <a:srcRect l="11709" t="0" r="1737" b="0"/>
            <a:stretch>
              <a:fillRect/>
            </a:stretch>
          </p:blipFill>
          <p:spPr>
            <a:xfrm flipH="false" flipV="false">
              <a:off x="0" y="0"/>
              <a:ext cx="7011882" cy="4556967"/>
            </a:xfrm>
            <a:prstGeom prst="rect">
              <a:avLst/>
            </a:prstGeom>
          </p:spPr>
        </p:pic>
      </p:grpSp>
      <p:sp>
        <p:nvSpPr>
          <p:cNvPr name="Freeform 7" id="7"/>
          <p:cNvSpPr/>
          <p:nvPr/>
        </p:nvSpPr>
        <p:spPr>
          <a:xfrm flipH="false" flipV="false" rot="0">
            <a:off x="6281796" y="2703070"/>
            <a:ext cx="4916423" cy="6555230"/>
          </a:xfrm>
          <a:custGeom>
            <a:avLst/>
            <a:gdLst/>
            <a:ahLst/>
            <a:cxnLst/>
            <a:rect r="r" b="b" t="t" l="l"/>
            <a:pathLst>
              <a:path h="6555230" w="4916423">
                <a:moveTo>
                  <a:pt x="0" y="0"/>
                </a:moveTo>
                <a:lnTo>
                  <a:pt x="4916422" y="0"/>
                </a:lnTo>
                <a:lnTo>
                  <a:pt x="4916422" y="6555230"/>
                </a:lnTo>
                <a:lnTo>
                  <a:pt x="0" y="6555230"/>
                </a:lnTo>
                <a:lnTo>
                  <a:pt x="0" y="0"/>
                </a:lnTo>
                <a:close/>
              </a:path>
            </a:pathLst>
          </a:custGeom>
          <a:blipFill>
            <a:blip r:embed="rId3"/>
            <a:stretch>
              <a:fillRect l="0" t="0" r="0" b="0"/>
            </a:stretch>
          </a:blipFill>
        </p:spPr>
      </p:sp>
      <p:sp>
        <p:nvSpPr>
          <p:cNvPr name="Freeform 8" id="8"/>
          <p:cNvSpPr/>
          <p:nvPr/>
        </p:nvSpPr>
        <p:spPr>
          <a:xfrm flipH="false" flipV="false" rot="0">
            <a:off x="1384376" y="3568292"/>
            <a:ext cx="4226924" cy="4370636"/>
          </a:xfrm>
          <a:custGeom>
            <a:avLst/>
            <a:gdLst/>
            <a:ahLst/>
            <a:cxnLst/>
            <a:rect r="r" b="b" t="t" l="l"/>
            <a:pathLst>
              <a:path h="4370636" w="4226924">
                <a:moveTo>
                  <a:pt x="0" y="0"/>
                </a:moveTo>
                <a:lnTo>
                  <a:pt x="4226924" y="0"/>
                </a:lnTo>
                <a:lnTo>
                  <a:pt x="4226924" y="4370635"/>
                </a:lnTo>
                <a:lnTo>
                  <a:pt x="0" y="4370635"/>
                </a:lnTo>
                <a:lnTo>
                  <a:pt x="0" y="0"/>
                </a:lnTo>
                <a:close/>
              </a:path>
            </a:pathLst>
          </a:custGeom>
          <a:blipFill>
            <a:blip r:embed="rId4"/>
            <a:stretch>
              <a:fillRect l="0" t="-4272" r="0" b="-24676"/>
            </a:stretch>
          </a:blipFill>
        </p:spPr>
      </p:sp>
      <p:sp>
        <p:nvSpPr>
          <p:cNvPr name="Freeform 9" id="9"/>
          <p:cNvSpPr/>
          <p:nvPr/>
        </p:nvSpPr>
        <p:spPr>
          <a:xfrm flipH="false" flipV="false" rot="0">
            <a:off x="11907512" y="4415590"/>
            <a:ext cx="5216368" cy="4587457"/>
          </a:xfrm>
          <a:custGeom>
            <a:avLst/>
            <a:gdLst/>
            <a:ahLst/>
            <a:cxnLst/>
            <a:rect r="r" b="b" t="t" l="l"/>
            <a:pathLst>
              <a:path h="4587457" w="5216368">
                <a:moveTo>
                  <a:pt x="0" y="0"/>
                </a:moveTo>
                <a:lnTo>
                  <a:pt x="5216368" y="0"/>
                </a:lnTo>
                <a:lnTo>
                  <a:pt x="5216368" y="4587457"/>
                </a:lnTo>
                <a:lnTo>
                  <a:pt x="0" y="4587457"/>
                </a:lnTo>
                <a:lnTo>
                  <a:pt x="0" y="0"/>
                </a:lnTo>
                <a:close/>
              </a:path>
            </a:pathLst>
          </a:custGeom>
          <a:blipFill>
            <a:blip r:embed="rId5"/>
            <a:stretch>
              <a:fillRect l="0" t="-411" r="0" b="-411"/>
            </a:stretch>
          </a:blipFill>
        </p:spPr>
      </p:sp>
      <p:sp>
        <p:nvSpPr>
          <p:cNvPr name="Freeform 10" id="10"/>
          <p:cNvSpPr/>
          <p:nvPr/>
        </p:nvSpPr>
        <p:spPr>
          <a:xfrm flipH="false" flipV="false" rot="0">
            <a:off x="1487149" y="1295969"/>
            <a:ext cx="1076981" cy="1136656"/>
          </a:xfrm>
          <a:custGeom>
            <a:avLst/>
            <a:gdLst/>
            <a:ahLst/>
            <a:cxnLst/>
            <a:rect r="r" b="b" t="t" l="l"/>
            <a:pathLst>
              <a:path h="1136656" w="1076981">
                <a:moveTo>
                  <a:pt x="0" y="0"/>
                </a:moveTo>
                <a:lnTo>
                  <a:pt x="1076982" y="0"/>
                </a:lnTo>
                <a:lnTo>
                  <a:pt x="1076982" y="1136656"/>
                </a:lnTo>
                <a:lnTo>
                  <a:pt x="0" y="1136656"/>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TextBox 11" id="11"/>
          <p:cNvSpPr txBox="true"/>
          <p:nvPr/>
        </p:nvSpPr>
        <p:spPr>
          <a:xfrm rot="0">
            <a:off x="2873569" y="1886509"/>
            <a:ext cx="6974156" cy="473661"/>
          </a:xfrm>
          <a:prstGeom prst="rect">
            <a:avLst/>
          </a:prstGeom>
        </p:spPr>
        <p:txBody>
          <a:bodyPr anchor="t" rtlCol="false" tIns="0" lIns="0" bIns="0" rIns="0">
            <a:spAutoFit/>
          </a:bodyPr>
          <a:lstStyle/>
          <a:p>
            <a:pPr algn="l" marL="0" indent="0" lvl="0">
              <a:lnSpc>
                <a:spcPts val="3796"/>
              </a:lnSpc>
            </a:pPr>
            <a:r>
              <a:rPr lang="en-US" b="true" sz="2920">
                <a:solidFill>
                  <a:srgbClr val="7ED957"/>
                </a:solidFill>
                <a:latin typeface="Inter Bold"/>
                <a:ea typeface="Inter Bold"/>
                <a:cs typeface="Inter Bold"/>
                <a:sym typeface="Inter Bold"/>
              </a:rPr>
              <a:t>SINH KẾ BỀN VỮNG TẠI ĐỊA PHƯƠNG</a:t>
            </a:r>
          </a:p>
        </p:txBody>
      </p:sp>
      <p:sp>
        <p:nvSpPr>
          <p:cNvPr name="TextBox 12" id="12"/>
          <p:cNvSpPr txBox="true"/>
          <p:nvPr/>
        </p:nvSpPr>
        <p:spPr>
          <a:xfrm rot="0">
            <a:off x="4669288" y="272451"/>
            <a:ext cx="7238224" cy="842732"/>
          </a:xfrm>
          <a:prstGeom prst="rect">
            <a:avLst/>
          </a:prstGeom>
        </p:spPr>
        <p:txBody>
          <a:bodyPr anchor="t" rtlCol="false" tIns="0" lIns="0" bIns="0" rIns="0">
            <a:spAutoFit/>
          </a:bodyPr>
          <a:lstStyle/>
          <a:p>
            <a:pPr algn="l" marL="0" indent="0" lvl="0">
              <a:lnSpc>
                <a:spcPts val="6587"/>
              </a:lnSpc>
            </a:pPr>
            <a:r>
              <a:rPr lang="en-US" b="true" sz="5489">
                <a:solidFill>
                  <a:srgbClr val="FFFFFF"/>
                </a:solidFill>
                <a:latin typeface="Inter Bold"/>
                <a:ea typeface="Inter Bold"/>
                <a:cs typeface="Inter Bold"/>
                <a:sym typeface="Inter Bold"/>
              </a:rPr>
              <a:t>GIẢI PHÁP CỐT LÕI</a:t>
            </a:r>
          </a:p>
        </p:txBody>
      </p:sp>
      <p:sp>
        <p:nvSpPr>
          <p:cNvPr name="TextBox 13" id="13"/>
          <p:cNvSpPr txBox="true"/>
          <p:nvPr/>
        </p:nvSpPr>
        <p:spPr>
          <a:xfrm rot="0">
            <a:off x="1774471" y="8253252"/>
            <a:ext cx="3178897" cy="980589"/>
          </a:xfrm>
          <a:prstGeom prst="rect">
            <a:avLst/>
          </a:prstGeom>
        </p:spPr>
        <p:txBody>
          <a:bodyPr anchor="t" rtlCol="false" tIns="0" lIns="0" bIns="0" rIns="0">
            <a:spAutoFit/>
          </a:bodyPr>
          <a:lstStyle/>
          <a:p>
            <a:pPr algn="just">
              <a:lnSpc>
                <a:spcPts val="3949"/>
              </a:lnSpc>
            </a:pPr>
            <a:r>
              <a:rPr lang="en-US" sz="3038" spc="-60">
                <a:solidFill>
                  <a:srgbClr val="FFFFFF"/>
                </a:solidFill>
                <a:latin typeface="Inter"/>
                <a:ea typeface="Inter"/>
                <a:cs typeface="Inter"/>
                <a:sym typeface="Inter"/>
              </a:rPr>
              <a:t>Gấc trên thân vải</a:t>
            </a:r>
          </a:p>
          <a:p>
            <a:pPr algn="just" marL="0" indent="0" lvl="0">
              <a:lnSpc>
                <a:spcPts val="3949"/>
              </a:lnSpc>
            </a:pPr>
          </a:p>
        </p:txBody>
      </p:sp>
      <p:sp>
        <p:nvSpPr>
          <p:cNvPr name="TextBox 14" id="14"/>
          <p:cNvSpPr txBox="true"/>
          <p:nvPr/>
        </p:nvSpPr>
        <p:spPr>
          <a:xfrm rot="0">
            <a:off x="9847725" y="9363075"/>
            <a:ext cx="8440275" cy="980589"/>
          </a:xfrm>
          <a:prstGeom prst="rect">
            <a:avLst/>
          </a:prstGeom>
        </p:spPr>
        <p:txBody>
          <a:bodyPr anchor="t" rtlCol="false" tIns="0" lIns="0" bIns="0" rIns="0">
            <a:spAutoFit/>
          </a:bodyPr>
          <a:lstStyle/>
          <a:p>
            <a:pPr algn="just">
              <a:lnSpc>
                <a:spcPts val="3949"/>
              </a:lnSpc>
            </a:pPr>
            <a:r>
              <a:rPr lang="en-US" sz="3038" spc="-60">
                <a:solidFill>
                  <a:srgbClr val="FFFFFF"/>
                </a:solidFill>
                <a:latin typeface="Inter"/>
                <a:ea typeface="Inter"/>
                <a:cs typeface="Inter"/>
                <a:sym typeface="Inter"/>
              </a:rPr>
              <a:t>Vườn gấc 1ha cho thu &gt;20 tấn qủa tại Lục Nam</a:t>
            </a:r>
          </a:p>
          <a:p>
            <a:pPr algn="just" marL="0" indent="0" lvl="0">
              <a:lnSpc>
                <a:spcPts val="3949"/>
              </a:lnSpc>
            </a:pPr>
          </a:p>
        </p:txBody>
      </p:sp>
      <p:sp>
        <p:nvSpPr>
          <p:cNvPr name="Freeform 15" id="15"/>
          <p:cNvSpPr/>
          <p:nvPr/>
        </p:nvSpPr>
        <p:spPr>
          <a:xfrm flipH="false" flipV="false" rot="0">
            <a:off x="233691" y="101189"/>
            <a:ext cx="2854019" cy="1194779"/>
          </a:xfrm>
          <a:custGeom>
            <a:avLst/>
            <a:gdLst/>
            <a:ahLst/>
            <a:cxnLst/>
            <a:rect r="r" b="b" t="t" l="l"/>
            <a:pathLst>
              <a:path h="1194779" w="2854019">
                <a:moveTo>
                  <a:pt x="0" y="0"/>
                </a:moveTo>
                <a:lnTo>
                  <a:pt x="2854020" y="0"/>
                </a:lnTo>
                <a:lnTo>
                  <a:pt x="2854020" y="1194780"/>
                </a:lnTo>
                <a:lnTo>
                  <a:pt x="0" y="1194780"/>
                </a:lnTo>
                <a:lnTo>
                  <a:pt x="0" y="0"/>
                </a:lnTo>
                <a:close/>
              </a:path>
            </a:pathLst>
          </a:custGeom>
          <a:blipFill>
            <a:blip r:embed="rId8"/>
            <a:stretch>
              <a:fillRect l="0" t="-67623" r="0" b="-71250"/>
            </a:stretch>
          </a:blipFill>
        </p:spPr>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bg>
      <p:bgPr>
        <a:solidFill>
          <a:srgbClr val="A11212"/>
        </a:solidFill>
      </p:bgPr>
    </p:bg>
    <p:spTree>
      <p:nvGrpSpPr>
        <p:cNvPr id="1" name=""/>
        <p:cNvGrpSpPr/>
        <p:nvPr/>
      </p:nvGrpSpPr>
      <p:grpSpPr>
        <a:xfrm>
          <a:off x="0" y="0"/>
          <a:ext cx="0" cy="0"/>
          <a:chOff x="0" y="0"/>
          <a:chExt cx="0" cy="0"/>
        </a:xfrm>
      </p:grpSpPr>
      <p:grpSp>
        <p:nvGrpSpPr>
          <p:cNvPr name="Group 2" id="2"/>
          <p:cNvGrpSpPr/>
          <p:nvPr/>
        </p:nvGrpSpPr>
        <p:grpSpPr>
          <a:xfrm rot="0">
            <a:off x="-1845647" y="2115358"/>
            <a:ext cx="9631547" cy="9631547"/>
            <a:chOff x="0" y="0"/>
            <a:chExt cx="812800" cy="812800"/>
          </a:xfrm>
        </p:grpSpPr>
        <p:sp>
          <p:nvSpPr>
            <p:cNvPr name="Freeform 3" id="3"/>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B0707"/>
            </a:solidFill>
          </p:spPr>
        </p:sp>
        <p:sp>
          <p:nvSpPr>
            <p:cNvPr name="TextBox 4" id="4"/>
            <p:cNvSpPr txBox="true"/>
            <p:nvPr/>
          </p:nvSpPr>
          <p:spPr>
            <a:xfrm>
              <a:off x="76200" y="38100"/>
              <a:ext cx="660400" cy="698500"/>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205066" y="152778"/>
            <a:ext cx="2360233" cy="988065"/>
          </a:xfrm>
          <a:custGeom>
            <a:avLst/>
            <a:gdLst/>
            <a:ahLst/>
            <a:cxnLst/>
            <a:rect r="r" b="b" t="t" l="l"/>
            <a:pathLst>
              <a:path h="988065" w="2360233">
                <a:moveTo>
                  <a:pt x="0" y="0"/>
                </a:moveTo>
                <a:lnTo>
                  <a:pt x="2360232" y="0"/>
                </a:lnTo>
                <a:lnTo>
                  <a:pt x="2360232" y="988065"/>
                </a:lnTo>
                <a:lnTo>
                  <a:pt x="0" y="988065"/>
                </a:lnTo>
                <a:lnTo>
                  <a:pt x="0" y="0"/>
                </a:lnTo>
                <a:close/>
              </a:path>
            </a:pathLst>
          </a:custGeom>
          <a:blipFill>
            <a:blip r:embed="rId2"/>
            <a:stretch>
              <a:fillRect l="0" t="-67623" r="0" b="-71250"/>
            </a:stretch>
          </a:blipFill>
        </p:spPr>
      </p:sp>
      <p:sp>
        <p:nvSpPr>
          <p:cNvPr name="Freeform 6" id="6"/>
          <p:cNvSpPr/>
          <p:nvPr/>
        </p:nvSpPr>
        <p:spPr>
          <a:xfrm flipH="false" flipV="false" rot="0">
            <a:off x="8692362" y="2954088"/>
            <a:ext cx="10003046" cy="7502284"/>
          </a:xfrm>
          <a:custGeom>
            <a:avLst/>
            <a:gdLst/>
            <a:ahLst/>
            <a:cxnLst/>
            <a:rect r="r" b="b" t="t" l="l"/>
            <a:pathLst>
              <a:path h="7502284" w="10003046">
                <a:moveTo>
                  <a:pt x="0" y="0"/>
                </a:moveTo>
                <a:lnTo>
                  <a:pt x="10003046" y="0"/>
                </a:lnTo>
                <a:lnTo>
                  <a:pt x="10003046" y="7502285"/>
                </a:lnTo>
                <a:lnTo>
                  <a:pt x="0" y="7502285"/>
                </a:lnTo>
                <a:lnTo>
                  <a:pt x="0" y="0"/>
                </a:lnTo>
                <a:close/>
              </a:path>
            </a:pathLst>
          </a:custGeom>
          <a:blipFill>
            <a:blip r:embed="rId3"/>
            <a:stretch>
              <a:fillRect l="0" t="0" r="0" b="0"/>
            </a:stretch>
          </a:blipFill>
        </p:spPr>
      </p:sp>
      <p:sp>
        <p:nvSpPr>
          <p:cNvPr name="TextBox 7" id="7"/>
          <p:cNvSpPr txBox="true"/>
          <p:nvPr/>
        </p:nvSpPr>
        <p:spPr>
          <a:xfrm rot="0">
            <a:off x="2718076" y="1019175"/>
            <a:ext cx="13236953" cy="695325"/>
          </a:xfrm>
          <a:prstGeom prst="rect">
            <a:avLst/>
          </a:prstGeom>
        </p:spPr>
        <p:txBody>
          <a:bodyPr anchor="t" rtlCol="false" tIns="0" lIns="0" bIns="0" rIns="0">
            <a:spAutoFit/>
          </a:bodyPr>
          <a:lstStyle/>
          <a:p>
            <a:pPr algn="l" marL="0" indent="0" lvl="0">
              <a:lnSpc>
                <a:spcPts val="5400"/>
              </a:lnSpc>
            </a:pPr>
            <a:r>
              <a:rPr lang="en-US" b="true" sz="4500">
                <a:solidFill>
                  <a:srgbClr val="FFFFFF"/>
                </a:solidFill>
                <a:latin typeface="Inter Bold"/>
                <a:ea typeface="Inter Bold"/>
                <a:cs typeface="Inter Bold"/>
                <a:sym typeface="Inter Bold"/>
              </a:rPr>
              <a:t>TÁC ĐỘNG XÃ HỘI  VÀ PHÁT TRIỂN BỀN VỮNG</a:t>
            </a:r>
          </a:p>
        </p:txBody>
      </p:sp>
      <p:sp>
        <p:nvSpPr>
          <p:cNvPr name="TextBox 8" id="8"/>
          <p:cNvSpPr txBox="true"/>
          <p:nvPr/>
        </p:nvSpPr>
        <p:spPr>
          <a:xfrm rot="0">
            <a:off x="1028700" y="3639888"/>
            <a:ext cx="6594799" cy="5205222"/>
          </a:xfrm>
          <a:prstGeom prst="rect">
            <a:avLst/>
          </a:prstGeom>
        </p:spPr>
        <p:txBody>
          <a:bodyPr anchor="t" rtlCol="false" tIns="0" lIns="0" bIns="0" rIns="0">
            <a:spAutoFit/>
          </a:bodyPr>
          <a:lstStyle/>
          <a:p>
            <a:pPr algn="just" marL="561341" indent="-280670" lvl="1">
              <a:lnSpc>
                <a:spcPts val="4134"/>
              </a:lnSpc>
              <a:buFont typeface="Arial"/>
              <a:buChar char="•"/>
            </a:pPr>
            <a:r>
              <a:rPr lang="en-US" sz="2600">
                <a:solidFill>
                  <a:srgbClr val="FFFFFF"/>
                </a:solidFill>
                <a:latin typeface="Inter"/>
                <a:ea typeface="Inter"/>
                <a:cs typeface="Inter"/>
                <a:sym typeface="Inter"/>
              </a:rPr>
              <a:t>Hiện mỗi năm tiêu thụ từ 2000 - 3000 tấn quả gấc, tương đương diện tích trồng 150-300 ha</a:t>
            </a:r>
          </a:p>
          <a:p>
            <a:pPr algn="just" marL="561341" indent="-280670" lvl="1">
              <a:lnSpc>
                <a:spcPts val="4134"/>
              </a:lnSpc>
              <a:buFont typeface="Arial"/>
              <a:buChar char="•"/>
            </a:pPr>
            <a:r>
              <a:rPr lang="en-US" sz="2600">
                <a:solidFill>
                  <a:srgbClr val="FFFFFF"/>
                </a:solidFill>
                <a:latin typeface="Inter"/>
                <a:ea typeface="Inter"/>
                <a:cs typeface="Inter"/>
                <a:sym typeface="Inter"/>
              </a:rPr>
              <a:t>Tạo việc làm trong vụ cao điểm lên đến 40 nhân công, trong đó trên 50% là lao động nữ tại nông thôn trên 40 tuổi.</a:t>
            </a:r>
          </a:p>
          <a:p>
            <a:pPr algn="just" marL="561341" indent="-280670" lvl="1">
              <a:lnSpc>
                <a:spcPts val="4134"/>
              </a:lnSpc>
              <a:buFont typeface="Arial"/>
              <a:buChar char="•"/>
            </a:pPr>
            <a:r>
              <a:rPr lang="en-US" sz="2600">
                <a:solidFill>
                  <a:srgbClr val="FFFFFF"/>
                </a:solidFill>
                <a:latin typeface="Inter"/>
                <a:ea typeface="Inter"/>
                <a:cs typeface="Inter"/>
                <a:sym typeface="Inter"/>
              </a:rPr>
              <a:t>Liên kết với hàng trăm hộ nông dân trồng và một số hợp tác xã trồng-chế biến gấc</a:t>
            </a:r>
          </a:p>
        </p:txBody>
      </p:sp>
      <p:sp>
        <p:nvSpPr>
          <p:cNvPr name="TextBox 9" id="9"/>
          <p:cNvSpPr txBox="true"/>
          <p:nvPr/>
        </p:nvSpPr>
        <p:spPr>
          <a:xfrm rot="0">
            <a:off x="1385182" y="2814136"/>
            <a:ext cx="5364582" cy="495300"/>
          </a:xfrm>
          <a:prstGeom prst="rect">
            <a:avLst/>
          </a:prstGeom>
        </p:spPr>
        <p:txBody>
          <a:bodyPr anchor="t" rtlCol="false" tIns="0" lIns="0" bIns="0" rIns="0">
            <a:spAutoFit/>
          </a:bodyPr>
          <a:lstStyle/>
          <a:p>
            <a:pPr algn="l" marL="0" indent="0" lvl="0">
              <a:lnSpc>
                <a:spcPts val="3900"/>
              </a:lnSpc>
            </a:pPr>
            <a:r>
              <a:rPr lang="en-US" b="true" sz="3000">
                <a:solidFill>
                  <a:srgbClr val="7ED957"/>
                </a:solidFill>
                <a:latin typeface="Inter Bold"/>
                <a:ea typeface="Inter Bold"/>
                <a:cs typeface="Inter Bold"/>
                <a:sym typeface="Inter Bold"/>
              </a:rPr>
              <a:t>TÁC ĐỘNG XÃ HỘI </a:t>
            </a:r>
          </a:p>
        </p:txBody>
      </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6246752" y="239156"/>
            <a:ext cx="1792880" cy="750554"/>
          </a:xfrm>
          <a:custGeom>
            <a:avLst/>
            <a:gdLst/>
            <a:ahLst/>
            <a:cxnLst/>
            <a:rect r="r" b="b" t="t" l="l"/>
            <a:pathLst>
              <a:path h="750554" w="1792880">
                <a:moveTo>
                  <a:pt x="0" y="0"/>
                </a:moveTo>
                <a:lnTo>
                  <a:pt x="1792880" y="0"/>
                </a:lnTo>
                <a:lnTo>
                  <a:pt x="1792880" y="750555"/>
                </a:lnTo>
                <a:lnTo>
                  <a:pt x="0" y="750555"/>
                </a:lnTo>
                <a:lnTo>
                  <a:pt x="0" y="0"/>
                </a:lnTo>
                <a:close/>
              </a:path>
            </a:pathLst>
          </a:custGeom>
          <a:blipFill>
            <a:blip r:embed="rId2"/>
            <a:stretch>
              <a:fillRect l="0" t="-67623" r="0" b="-71250"/>
            </a:stretch>
          </a:blipFill>
        </p:spPr>
      </p:sp>
      <p:sp>
        <p:nvSpPr>
          <p:cNvPr name="Freeform 3" id="3"/>
          <p:cNvSpPr/>
          <p:nvPr/>
        </p:nvSpPr>
        <p:spPr>
          <a:xfrm flipH="false" flipV="false" rot="0">
            <a:off x="4750478" y="2884486"/>
            <a:ext cx="2075414" cy="2075414"/>
          </a:xfrm>
          <a:custGeom>
            <a:avLst/>
            <a:gdLst/>
            <a:ahLst/>
            <a:cxnLst/>
            <a:rect r="r" b="b" t="t" l="l"/>
            <a:pathLst>
              <a:path h="2075414" w="2075414">
                <a:moveTo>
                  <a:pt x="0" y="0"/>
                </a:moveTo>
                <a:lnTo>
                  <a:pt x="2075414" y="0"/>
                </a:lnTo>
                <a:lnTo>
                  <a:pt x="2075414" y="2075414"/>
                </a:lnTo>
                <a:lnTo>
                  <a:pt x="0" y="2075414"/>
                </a:lnTo>
                <a:lnTo>
                  <a:pt x="0" y="0"/>
                </a:lnTo>
                <a:close/>
              </a:path>
            </a:pathLst>
          </a:custGeom>
          <a:blipFill>
            <a:blip r:embed="rId3"/>
            <a:stretch>
              <a:fillRect l="0" t="0" r="0" b="0"/>
            </a:stretch>
          </a:blipFill>
        </p:spPr>
      </p:sp>
      <p:sp>
        <p:nvSpPr>
          <p:cNvPr name="Freeform 4" id="4"/>
          <p:cNvSpPr/>
          <p:nvPr/>
        </p:nvSpPr>
        <p:spPr>
          <a:xfrm flipH="false" flipV="false" rot="0">
            <a:off x="14000373" y="1332611"/>
            <a:ext cx="5582510" cy="4186883"/>
          </a:xfrm>
          <a:custGeom>
            <a:avLst/>
            <a:gdLst/>
            <a:ahLst/>
            <a:cxnLst/>
            <a:rect r="r" b="b" t="t" l="l"/>
            <a:pathLst>
              <a:path h="4186883" w="5582510">
                <a:moveTo>
                  <a:pt x="0" y="0"/>
                </a:moveTo>
                <a:lnTo>
                  <a:pt x="5582511" y="0"/>
                </a:lnTo>
                <a:lnTo>
                  <a:pt x="5582511" y="4186882"/>
                </a:lnTo>
                <a:lnTo>
                  <a:pt x="0" y="4186882"/>
                </a:lnTo>
                <a:lnTo>
                  <a:pt x="0" y="0"/>
                </a:lnTo>
                <a:close/>
              </a:path>
            </a:pathLst>
          </a:custGeom>
          <a:blipFill>
            <a:blip r:embed="rId4"/>
            <a:stretch>
              <a:fillRect l="0" t="0" r="0" b="0"/>
            </a:stretch>
          </a:blipFill>
        </p:spPr>
      </p:sp>
      <p:sp>
        <p:nvSpPr>
          <p:cNvPr name="Freeform 5" id="5"/>
          <p:cNvSpPr/>
          <p:nvPr/>
        </p:nvSpPr>
        <p:spPr>
          <a:xfrm flipH="false" flipV="false" rot="0">
            <a:off x="2031970" y="5328614"/>
            <a:ext cx="1995027" cy="1995027"/>
          </a:xfrm>
          <a:custGeom>
            <a:avLst/>
            <a:gdLst/>
            <a:ahLst/>
            <a:cxnLst/>
            <a:rect r="r" b="b" t="t" l="l"/>
            <a:pathLst>
              <a:path h="1995027" w="1995027">
                <a:moveTo>
                  <a:pt x="0" y="0"/>
                </a:moveTo>
                <a:lnTo>
                  <a:pt x="1995026" y="0"/>
                </a:lnTo>
                <a:lnTo>
                  <a:pt x="1995026" y="1995026"/>
                </a:lnTo>
                <a:lnTo>
                  <a:pt x="0" y="1995026"/>
                </a:lnTo>
                <a:lnTo>
                  <a:pt x="0" y="0"/>
                </a:lnTo>
                <a:close/>
              </a:path>
            </a:pathLst>
          </a:custGeom>
          <a:blipFill>
            <a:blip r:embed="rId5"/>
            <a:stretch>
              <a:fillRect l="0" t="0" r="0" b="0"/>
            </a:stretch>
          </a:blipFill>
        </p:spPr>
      </p:sp>
      <p:sp>
        <p:nvSpPr>
          <p:cNvPr name="Freeform 6" id="6"/>
          <p:cNvSpPr/>
          <p:nvPr/>
        </p:nvSpPr>
        <p:spPr>
          <a:xfrm flipH="false" flipV="false" rot="0">
            <a:off x="7018001" y="7630666"/>
            <a:ext cx="1926970" cy="1926970"/>
          </a:xfrm>
          <a:custGeom>
            <a:avLst/>
            <a:gdLst/>
            <a:ahLst/>
            <a:cxnLst/>
            <a:rect r="r" b="b" t="t" l="l"/>
            <a:pathLst>
              <a:path h="1926970" w="1926970">
                <a:moveTo>
                  <a:pt x="0" y="0"/>
                </a:moveTo>
                <a:lnTo>
                  <a:pt x="1926970" y="0"/>
                </a:lnTo>
                <a:lnTo>
                  <a:pt x="1926970" y="1926970"/>
                </a:lnTo>
                <a:lnTo>
                  <a:pt x="0" y="1926970"/>
                </a:lnTo>
                <a:lnTo>
                  <a:pt x="0" y="0"/>
                </a:lnTo>
                <a:close/>
              </a:path>
            </a:pathLst>
          </a:custGeom>
          <a:blipFill>
            <a:blip r:embed="rId6"/>
            <a:stretch>
              <a:fillRect l="0" t="0" r="0" b="0"/>
            </a:stretch>
          </a:blipFill>
        </p:spPr>
      </p:sp>
      <p:sp>
        <p:nvSpPr>
          <p:cNvPr name="Freeform 7" id="7"/>
          <p:cNvSpPr/>
          <p:nvPr/>
        </p:nvSpPr>
        <p:spPr>
          <a:xfrm flipH="false" flipV="false" rot="0">
            <a:off x="-257902" y="7630666"/>
            <a:ext cx="3546451" cy="2899571"/>
          </a:xfrm>
          <a:custGeom>
            <a:avLst/>
            <a:gdLst/>
            <a:ahLst/>
            <a:cxnLst/>
            <a:rect r="r" b="b" t="t" l="l"/>
            <a:pathLst>
              <a:path h="2899571" w="3546451">
                <a:moveTo>
                  <a:pt x="0" y="0"/>
                </a:moveTo>
                <a:lnTo>
                  <a:pt x="3546451" y="0"/>
                </a:lnTo>
                <a:lnTo>
                  <a:pt x="3546451" y="2899571"/>
                </a:lnTo>
                <a:lnTo>
                  <a:pt x="0" y="2899571"/>
                </a:lnTo>
                <a:lnTo>
                  <a:pt x="0" y="0"/>
                </a:lnTo>
                <a:close/>
              </a:path>
            </a:pathLst>
          </a:custGeom>
          <a:blipFill>
            <a:blip r:embed="rId7"/>
            <a:stretch>
              <a:fillRect l="0" t="-20846" r="0" b="-42233"/>
            </a:stretch>
          </a:blipFill>
        </p:spPr>
      </p:sp>
      <p:sp>
        <p:nvSpPr>
          <p:cNvPr name="Freeform 8" id="8"/>
          <p:cNvSpPr/>
          <p:nvPr/>
        </p:nvSpPr>
        <p:spPr>
          <a:xfrm flipH="false" flipV="false" rot="0">
            <a:off x="0" y="0"/>
            <a:ext cx="5127975" cy="2884486"/>
          </a:xfrm>
          <a:custGeom>
            <a:avLst/>
            <a:gdLst/>
            <a:ahLst/>
            <a:cxnLst/>
            <a:rect r="r" b="b" t="t" l="l"/>
            <a:pathLst>
              <a:path h="2884486" w="5127975">
                <a:moveTo>
                  <a:pt x="0" y="0"/>
                </a:moveTo>
                <a:lnTo>
                  <a:pt x="5127975" y="0"/>
                </a:lnTo>
                <a:lnTo>
                  <a:pt x="5127975" y="2884486"/>
                </a:lnTo>
                <a:lnTo>
                  <a:pt x="0" y="2884486"/>
                </a:lnTo>
                <a:lnTo>
                  <a:pt x="0" y="0"/>
                </a:lnTo>
                <a:close/>
              </a:path>
            </a:pathLst>
          </a:custGeom>
          <a:blipFill>
            <a:blip r:embed="rId8"/>
            <a:stretch>
              <a:fillRect l="0" t="0" r="0" b="0"/>
            </a:stretch>
          </a:blipFill>
        </p:spPr>
      </p:sp>
      <p:sp>
        <p:nvSpPr>
          <p:cNvPr name="TextBox 9" id="9"/>
          <p:cNvSpPr txBox="true"/>
          <p:nvPr/>
        </p:nvSpPr>
        <p:spPr>
          <a:xfrm rot="0">
            <a:off x="4275033" y="5252414"/>
            <a:ext cx="6632040" cy="2378252"/>
          </a:xfrm>
          <a:prstGeom prst="rect">
            <a:avLst/>
          </a:prstGeom>
        </p:spPr>
        <p:txBody>
          <a:bodyPr anchor="t" rtlCol="false" tIns="0" lIns="0" bIns="0" rIns="0">
            <a:spAutoFit/>
          </a:bodyPr>
          <a:lstStyle/>
          <a:p>
            <a:pPr algn="just">
              <a:lnSpc>
                <a:spcPts val="3153"/>
              </a:lnSpc>
            </a:pPr>
            <a:r>
              <a:rPr lang="en-US" sz="1983" b="true">
                <a:solidFill>
                  <a:srgbClr val="A11212"/>
                </a:solidFill>
                <a:latin typeface="Inter Bold"/>
                <a:ea typeface="Inter Bold"/>
                <a:cs typeface="Inter Bold"/>
                <a:sym typeface="Inter Bold"/>
              </a:rPr>
              <a:t>SDG8: TĂN</a:t>
            </a:r>
            <a:r>
              <a:rPr lang="en-US" b="true" sz="1983">
                <a:solidFill>
                  <a:srgbClr val="A11212"/>
                </a:solidFill>
                <a:latin typeface="Inter Bold"/>
                <a:ea typeface="Inter Bold"/>
                <a:cs typeface="Inter Bold"/>
                <a:sym typeface="Inter Bold"/>
              </a:rPr>
              <a:t>G TRƯỞNG KINH TẾ BỀN VỮNG</a:t>
            </a:r>
          </a:p>
          <a:p>
            <a:pPr algn="just">
              <a:lnSpc>
                <a:spcPts val="3153"/>
              </a:lnSpc>
            </a:pPr>
            <a:r>
              <a:rPr lang="en-US" b="true" sz="1983">
                <a:solidFill>
                  <a:srgbClr val="A11212"/>
                </a:solidFill>
                <a:latin typeface="Inter Bold"/>
                <a:ea typeface="Inter Bold"/>
                <a:cs typeface="Inter Bold"/>
                <a:sym typeface="Inter Bold"/>
              </a:rPr>
              <a:t>*</a:t>
            </a:r>
            <a:r>
              <a:rPr lang="en-US" sz="1983">
                <a:solidFill>
                  <a:srgbClr val="A11212"/>
                </a:solidFill>
                <a:latin typeface="Inter"/>
                <a:ea typeface="Inter"/>
                <a:cs typeface="Inter"/>
                <a:sym typeface="Inter"/>
              </a:rPr>
              <a:t> TẠO SINH KẾ: Tạo thu nhập ổn định và bền vững cho hàng trăm hộ nông dân thông qua liên kết dài hạn.</a:t>
            </a:r>
          </a:p>
          <a:p>
            <a:pPr algn="just">
              <a:lnSpc>
                <a:spcPts val="3153"/>
              </a:lnSpc>
            </a:pPr>
            <a:r>
              <a:rPr lang="en-US" sz="1983">
                <a:solidFill>
                  <a:srgbClr val="A11212"/>
                </a:solidFill>
                <a:latin typeface="Inter"/>
                <a:ea typeface="Inter"/>
                <a:cs typeface="Inter"/>
                <a:sym typeface="Inter"/>
              </a:rPr>
              <a:t>* VIỆC LÀM: Tạo ~30-40 việc làm tại nhà máy, thúc đẩy kinh tế địa phương.</a:t>
            </a:r>
          </a:p>
          <a:p>
            <a:pPr algn="just">
              <a:lnSpc>
                <a:spcPts val="3153"/>
              </a:lnSpc>
            </a:pPr>
          </a:p>
        </p:txBody>
      </p:sp>
      <p:sp>
        <p:nvSpPr>
          <p:cNvPr name="TextBox 10" id="10"/>
          <p:cNvSpPr txBox="true"/>
          <p:nvPr/>
        </p:nvSpPr>
        <p:spPr>
          <a:xfrm rot="0">
            <a:off x="6264070" y="549436"/>
            <a:ext cx="7376410" cy="1381125"/>
          </a:xfrm>
          <a:prstGeom prst="rect">
            <a:avLst/>
          </a:prstGeom>
        </p:spPr>
        <p:txBody>
          <a:bodyPr anchor="t" rtlCol="false" tIns="0" lIns="0" bIns="0" rIns="0">
            <a:spAutoFit/>
          </a:bodyPr>
          <a:lstStyle/>
          <a:p>
            <a:pPr algn="l" marL="0" indent="0" lvl="0">
              <a:lnSpc>
                <a:spcPts val="5400"/>
              </a:lnSpc>
            </a:pPr>
            <a:r>
              <a:rPr lang="en-US" b="true" sz="4500">
                <a:solidFill>
                  <a:srgbClr val="A11212"/>
                </a:solidFill>
                <a:latin typeface="Inter Bold"/>
                <a:ea typeface="Inter Bold"/>
                <a:cs typeface="Inter Bold"/>
                <a:sym typeface="Inter Bold"/>
              </a:rPr>
              <a:t>TÁC ĐỘNG XÃ HỘI  VÀ PHÁT TRIỂN BỀN VỮNG</a:t>
            </a:r>
          </a:p>
        </p:txBody>
      </p:sp>
      <p:sp>
        <p:nvSpPr>
          <p:cNvPr name="TextBox 11" id="11"/>
          <p:cNvSpPr txBox="true"/>
          <p:nvPr/>
        </p:nvSpPr>
        <p:spPr>
          <a:xfrm rot="0">
            <a:off x="6685908" y="2442042"/>
            <a:ext cx="6954572" cy="2378252"/>
          </a:xfrm>
          <a:prstGeom prst="rect">
            <a:avLst/>
          </a:prstGeom>
        </p:spPr>
        <p:txBody>
          <a:bodyPr anchor="t" rtlCol="false" tIns="0" lIns="0" bIns="0" rIns="0">
            <a:spAutoFit/>
          </a:bodyPr>
          <a:lstStyle/>
          <a:p>
            <a:pPr algn="just">
              <a:lnSpc>
                <a:spcPts val="3153"/>
              </a:lnSpc>
            </a:pPr>
            <a:r>
              <a:rPr lang="en-US" b="true" sz="1983">
                <a:solidFill>
                  <a:srgbClr val="A11212"/>
                </a:solidFill>
                <a:latin typeface="Inter Bold"/>
                <a:ea typeface="Inter Bold"/>
                <a:cs typeface="Inter Bold"/>
                <a:sym typeface="Inter Bold"/>
              </a:rPr>
              <a:t>SDG 5: BÌNH ĐẲNG GIỚI</a:t>
            </a:r>
          </a:p>
          <a:p>
            <a:pPr algn="just">
              <a:lnSpc>
                <a:spcPts val="3153"/>
              </a:lnSpc>
            </a:pPr>
            <a:r>
              <a:rPr lang="en-US" b="true" sz="1983">
                <a:solidFill>
                  <a:srgbClr val="A11212"/>
                </a:solidFill>
                <a:latin typeface="Inter Bold"/>
                <a:ea typeface="Inter Bold"/>
                <a:cs typeface="Inter Bold"/>
                <a:sym typeface="Inter Bold"/>
              </a:rPr>
              <a:t> </a:t>
            </a:r>
            <a:r>
              <a:rPr lang="en-US" sz="1983">
                <a:solidFill>
                  <a:srgbClr val="A11212"/>
                </a:solidFill>
                <a:latin typeface="Inter"/>
                <a:ea typeface="Inter"/>
                <a:cs typeface="Inter"/>
                <a:sym typeface="Inter"/>
              </a:rPr>
              <a:t>* TĂNG CƯỜNG VAI TRÒ: Phụ nữ chiếm tỷ lệ lớn trong lực lượng lao động</a:t>
            </a:r>
          </a:p>
          <a:p>
            <a:pPr algn="just">
              <a:lnSpc>
                <a:spcPts val="3153"/>
              </a:lnSpc>
            </a:pPr>
            <a:r>
              <a:rPr lang="en-US" sz="1983">
                <a:solidFill>
                  <a:srgbClr val="A11212"/>
                </a:solidFill>
                <a:latin typeface="Inter"/>
                <a:ea typeface="Inter"/>
                <a:cs typeface="Inter"/>
                <a:sym typeface="Inter"/>
              </a:rPr>
              <a:t> * </a:t>
            </a:r>
            <a:r>
              <a:rPr lang="en-US" sz="1983">
                <a:solidFill>
                  <a:srgbClr val="A11212"/>
                </a:solidFill>
                <a:latin typeface="Inter"/>
                <a:ea typeface="Inter"/>
                <a:cs typeface="Inter"/>
                <a:sym typeface="Inter"/>
              </a:rPr>
              <a:t>ĐÀO TẠO &amp; QUẢN LÝ: Cung cấp cơ hội đào tạo kỹ thuật, nâng cao năng lực và trao quyền quản lý cho lao động nữ, đảm bảo mức lương công bằng.</a:t>
            </a:r>
          </a:p>
        </p:txBody>
      </p:sp>
      <p:sp>
        <p:nvSpPr>
          <p:cNvPr name="TextBox 12" id="12"/>
          <p:cNvSpPr txBox="true"/>
          <p:nvPr/>
        </p:nvSpPr>
        <p:spPr>
          <a:xfrm rot="0">
            <a:off x="9144000" y="7316351"/>
            <a:ext cx="8040993" cy="2778302"/>
          </a:xfrm>
          <a:prstGeom prst="rect">
            <a:avLst/>
          </a:prstGeom>
        </p:spPr>
        <p:txBody>
          <a:bodyPr anchor="t" rtlCol="false" tIns="0" lIns="0" bIns="0" rIns="0">
            <a:spAutoFit/>
          </a:bodyPr>
          <a:lstStyle/>
          <a:p>
            <a:pPr algn="just">
              <a:lnSpc>
                <a:spcPts val="3153"/>
              </a:lnSpc>
            </a:pPr>
            <a:r>
              <a:rPr lang="en-US" sz="1983" b="true">
                <a:solidFill>
                  <a:srgbClr val="A11212"/>
                </a:solidFill>
                <a:latin typeface="Inter Bold"/>
                <a:ea typeface="Inter Bold"/>
                <a:cs typeface="Inter Bold"/>
                <a:sym typeface="Inter Bold"/>
              </a:rPr>
              <a:t>SDG 12: TIÊU</a:t>
            </a:r>
            <a:r>
              <a:rPr lang="en-US" b="true" sz="1983">
                <a:solidFill>
                  <a:srgbClr val="A11212"/>
                </a:solidFill>
                <a:latin typeface="Inter Bold"/>
                <a:ea typeface="Inter Bold"/>
                <a:cs typeface="Inter Bold"/>
                <a:sym typeface="Inter Bold"/>
              </a:rPr>
              <a:t> DÙNG &amp; SẢN XUẤT CÓ TRÁCH NHIỆM </a:t>
            </a:r>
          </a:p>
          <a:p>
            <a:pPr algn="just">
              <a:lnSpc>
                <a:spcPts val="3153"/>
              </a:lnSpc>
            </a:pPr>
            <a:r>
              <a:rPr lang="en-US" b="true" sz="1983">
                <a:solidFill>
                  <a:srgbClr val="A11212"/>
                </a:solidFill>
                <a:latin typeface="Inter Bold"/>
                <a:ea typeface="Inter Bold"/>
                <a:cs typeface="Inter Bold"/>
                <a:sym typeface="Inter Bold"/>
              </a:rPr>
              <a:t>(MÔI TRƯỜNG)</a:t>
            </a:r>
          </a:p>
          <a:p>
            <a:pPr algn="just">
              <a:lnSpc>
                <a:spcPts val="3153"/>
              </a:lnSpc>
            </a:pPr>
            <a:r>
              <a:rPr lang="en-US" sz="1983">
                <a:solidFill>
                  <a:srgbClr val="A11212"/>
                </a:solidFill>
                <a:latin typeface="Inter"/>
                <a:ea typeface="Inter"/>
                <a:cs typeface="Inter"/>
                <a:sym typeface="Inter"/>
              </a:rPr>
              <a:t>*</a:t>
            </a:r>
            <a:r>
              <a:rPr lang="en-US" sz="1983">
                <a:solidFill>
                  <a:srgbClr val="A11212"/>
                </a:solidFill>
                <a:latin typeface="Inter"/>
                <a:ea typeface="Inter"/>
                <a:cs typeface="Inter"/>
                <a:sym typeface="Inter"/>
              </a:rPr>
              <a:t> KINH TẾ TUẦN HOÀN: Tận dụng 100% nguyên liệu, biến phụ phẩm (Vỏ, Hạt) thành phân vi sinh và dược liệu.</a:t>
            </a:r>
          </a:p>
          <a:p>
            <a:pPr algn="just">
              <a:lnSpc>
                <a:spcPts val="3153"/>
              </a:lnSpc>
            </a:pPr>
            <a:r>
              <a:rPr lang="en-US" sz="1983">
                <a:solidFill>
                  <a:srgbClr val="A11212"/>
                </a:solidFill>
                <a:latin typeface="Inter"/>
                <a:ea typeface="Inter"/>
                <a:cs typeface="Inter"/>
                <a:sym typeface="Inter"/>
              </a:rPr>
              <a:t>* GIẢM THIỂU Ô NHIỄM: Giảm đáng kể lượng rác thải nông nghiệp và nước thải, thúc đẩy sản xuất xanh.</a:t>
            </a:r>
          </a:p>
          <a:p>
            <a:pPr algn="just">
              <a:lnSpc>
                <a:spcPts val="3153"/>
              </a:lnSpc>
            </a:pPr>
          </a:p>
        </p:txBody>
      </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bg>
      <p:bgPr>
        <a:solidFill>
          <a:srgbClr val="A11212"/>
        </a:solidFill>
      </p:bgPr>
    </p:bg>
    <p:spTree>
      <p:nvGrpSpPr>
        <p:cNvPr id="1" name=""/>
        <p:cNvGrpSpPr/>
        <p:nvPr/>
      </p:nvGrpSpPr>
      <p:grpSpPr>
        <a:xfrm>
          <a:off x="0" y="0"/>
          <a:ext cx="0" cy="0"/>
          <a:chOff x="0" y="0"/>
          <a:chExt cx="0" cy="0"/>
        </a:xfrm>
      </p:grpSpPr>
      <p:grpSp>
        <p:nvGrpSpPr>
          <p:cNvPr name="Group 2" id="2"/>
          <p:cNvGrpSpPr/>
          <p:nvPr/>
        </p:nvGrpSpPr>
        <p:grpSpPr>
          <a:xfrm rot="0">
            <a:off x="12443527" y="2283978"/>
            <a:ext cx="9631547" cy="9631547"/>
            <a:chOff x="0" y="0"/>
            <a:chExt cx="812800" cy="812800"/>
          </a:xfrm>
        </p:grpSpPr>
        <p:sp>
          <p:nvSpPr>
            <p:cNvPr name="Freeform 3" id="3"/>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B0707"/>
            </a:solidFill>
          </p:spPr>
        </p:sp>
        <p:sp>
          <p:nvSpPr>
            <p:cNvPr name="TextBox 4" id="4"/>
            <p:cNvSpPr txBox="true"/>
            <p:nvPr/>
          </p:nvSpPr>
          <p:spPr>
            <a:xfrm>
              <a:off x="76200" y="38100"/>
              <a:ext cx="660400" cy="698500"/>
            </a:xfrm>
            <a:prstGeom prst="rect">
              <a:avLst/>
            </a:prstGeom>
          </p:spPr>
          <p:txBody>
            <a:bodyPr anchor="ctr" rtlCol="false" tIns="50800" lIns="50800" bIns="50800" rIns="50800"/>
            <a:lstStyle/>
            <a:p>
              <a:pPr algn="ctr">
                <a:lnSpc>
                  <a:spcPts val="2659"/>
                </a:lnSpc>
              </a:pPr>
            </a:p>
          </p:txBody>
        </p:sp>
      </p:grpSp>
      <p:grpSp>
        <p:nvGrpSpPr>
          <p:cNvPr name="Group 5" id="5"/>
          <p:cNvGrpSpPr/>
          <p:nvPr/>
        </p:nvGrpSpPr>
        <p:grpSpPr>
          <a:xfrm rot="0">
            <a:off x="-535583" y="-206571"/>
            <a:ext cx="6532061" cy="11107550"/>
            <a:chOff x="0" y="0"/>
            <a:chExt cx="8709415" cy="14810066"/>
          </a:xfrm>
        </p:grpSpPr>
        <p:pic>
          <p:nvPicPr>
            <p:cNvPr name="Picture 6" id="6"/>
            <p:cNvPicPr>
              <a:picLocks noChangeAspect="true"/>
            </p:cNvPicPr>
            <p:nvPr/>
          </p:nvPicPr>
          <p:blipFill>
            <a:blip r:embed="rId2"/>
            <a:srcRect l="30397" t="0" r="30397" b="0"/>
            <a:stretch>
              <a:fillRect/>
            </a:stretch>
          </p:blipFill>
          <p:spPr>
            <a:xfrm flipH="false" flipV="false">
              <a:off x="0" y="0"/>
              <a:ext cx="8709415" cy="14810066"/>
            </a:xfrm>
            <a:prstGeom prst="rect">
              <a:avLst/>
            </a:prstGeom>
          </p:spPr>
        </p:pic>
      </p:grpSp>
      <p:sp>
        <p:nvSpPr>
          <p:cNvPr name="Freeform 7" id="7"/>
          <p:cNvSpPr/>
          <p:nvPr/>
        </p:nvSpPr>
        <p:spPr>
          <a:xfrm flipH="false" flipV="false" rot="0">
            <a:off x="9732641" y="2813153"/>
            <a:ext cx="8237218" cy="5477750"/>
          </a:xfrm>
          <a:custGeom>
            <a:avLst/>
            <a:gdLst/>
            <a:ahLst/>
            <a:cxnLst/>
            <a:rect r="r" b="b" t="t" l="l"/>
            <a:pathLst>
              <a:path h="5477750" w="8237218">
                <a:moveTo>
                  <a:pt x="0" y="0"/>
                </a:moveTo>
                <a:lnTo>
                  <a:pt x="8237218" y="0"/>
                </a:lnTo>
                <a:lnTo>
                  <a:pt x="8237218" y="5477750"/>
                </a:lnTo>
                <a:lnTo>
                  <a:pt x="0" y="5477750"/>
                </a:lnTo>
                <a:lnTo>
                  <a:pt x="0" y="0"/>
                </a:lnTo>
                <a:close/>
              </a:path>
            </a:pathLst>
          </a:custGeom>
          <a:blipFill>
            <a:blip r:embed="rId3"/>
            <a:stretch>
              <a:fillRect l="0" t="0" r="0" b="0"/>
            </a:stretch>
          </a:blipFill>
        </p:spPr>
      </p:sp>
      <p:sp>
        <p:nvSpPr>
          <p:cNvPr name="TextBox 8" id="8"/>
          <p:cNvSpPr txBox="true"/>
          <p:nvPr/>
        </p:nvSpPr>
        <p:spPr>
          <a:xfrm rot="0">
            <a:off x="6637433" y="657919"/>
            <a:ext cx="8856433" cy="789187"/>
          </a:xfrm>
          <a:prstGeom prst="rect">
            <a:avLst/>
          </a:prstGeom>
        </p:spPr>
        <p:txBody>
          <a:bodyPr anchor="t" rtlCol="false" tIns="0" lIns="0" bIns="0" rIns="0">
            <a:spAutoFit/>
          </a:bodyPr>
          <a:lstStyle/>
          <a:p>
            <a:pPr algn="r" marL="0" indent="0" lvl="0">
              <a:lnSpc>
                <a:spcPts val="6081"/>
              </a:lnSpc>
            </a:pPr>
            <a:r>
              <a:rPr lang="en-US" b="true" sz="5528">
                <a:solidFill>
                  <a:srgbClr val="FFFFFF"/>
                </a:solidFill>
                <a:latin typeface="Inter Bold"/>
                <a:ea typeface="Inter Bold"/>
                <a:cs typeface="Inter Bold"/>
                <a:sym typeface="Inter Bold"/>
              </a:rPr>
              <a:t>HỆ SINH THÁI SẢN PHẨM </a:t>
            </a:r>
          </a:p>
        </p:txBody>
      </p:sp>
      <p:sp>
        <p:nvSpPr>
          <p:cNvPr name="Freeform 9" id="9"/>
          <p:cNvSpPr/>
          <p:nvPr/>
        </p:nvSpPr>
        <p:spPr>
          <a:xfrm flipH="false" flipV="false" rot="0">
            <a:off x="1897552" y="281976"/>
            <a:ext cx="2380383" cy="996501"/>
          </a:xfrm>
          <a:custGeom>
            <a:avLst/>
            <a:gdLst/>
            <a:ahLst/>
            <a:cxnLst/>
            <a:rect r="r" b="b" t="t" l="l"/>
            <a:pathLst>
              <a:path h="996501" w="2380383">
                <a:moveTo>
                  <a:pt x="0" y="0"/>
                </a:moveTo>
                <a:lnTo>
                  <a:pt x="2380382" y="0"/>
                </a:lnTo>
                <a:lnTo>
                  <a:pt x="2380382" y="996500"/>
                </a:lnTo>
                <a:lnTo>
                  <a:pt x="0" y="996500"/>
                </a:lnTo>
                <a:lnTo>
                  <a:pt x="0" y="0"/>
                </a:lnTo>
                <a:close/>
              </a:path>
            </a:pathLst>
          </a:custGeom>
          <a:blipFill>
            <a:blip r:embed="rId4"/>
            <a:stretch>
              <a:fillRect l="0" t="-67623" r="0" b="-71250"/>
            </a:stretch>
          </a:blipFill>
        </p:spPr>
      </p:sp>
      <p:sp>
        <p:nvSpPr>
          <p:cNvPr name="Freeform 10" id="10"/>
          <p:cNvSpPr/>
          <p:nvPr/>
        </p:nvSpPr>
        <p:spPr>
          <a:xfrm flipH="false" flipV="false" rot="0">
            <a:off x="14149708" y="394496"/>
            <a:ext cx="4935523" cy="4055335"/>
          </a:xfrm>
          <a:custGeom>
            <a:avLst/>
            <a:gdLst/>
            <a:ahLst/>
            <a:cxnLst/>
            <a:rect r="r" b="b" t="t" l="l"/>
            <a:pathLst>
              <a:path h="4055335" w="4935523">
                <a:moveTo>
                  <a:pt x="0" y="0"/>
                </a:moveTo>
                <a:lnTo>
                  <a:pt x="4935523" y="0"/>
                </a:lnTo>
                <a:lnTo>
                  <a:pt x="4935523" y="4055335"/>
                </a:lnTo>
                <a:lnTo>
                  <a:pt x="0" y="4055335"/>
                </a:lnTo>
                <a:lnTo>
                  <a:pt x="0" y="0"/>
                </a:lnTo>
                <a:close/>
              </a:path>
            </a:pathLst>
          </a:custGeom>
          <a:blipFill>
            <a:blip r:embed="rId5"/>
            <a:stretch>
              <a:fillRect l="-11906" t="0" r="-11906" b="0"/>
            </a:stretch>
          </a:blipFill>
        </p:spPr>
      </p:sp>
      <p:sp>
        <p:nvSpPr>
          <p:cNvPr name="Freeform 11" id="11"/>
          <p:cNvSpPr/>
          <p:nvPr/>
        </p:nvSpPr>
        <p:spPr>
          <a:xfrm flipH="false" flipV="false" rot="0">
            <a:off x="14851415" y="4538578"/>
            <a:ext cx="3532109" cy="4845334"/>
          </a:xfrm>
          <a:custGeom>
            <a:avLst/>
            <a:gdLst/>
            <a:ahLst/>
            <a:cxnLst/>
            <a:rect r="r" b="b" t="t" l="l"/>
            <a:pathLst>
              <a:path h="4845334" w="3532109">
                <a:moveTo>
                  <a:pt x="0" y="0"/>
                </a:moveTo>
                <a:lnTo>
                  <a:pt x="3532109" y="0"/>
                </a:lnTo>
                <a:lnTo>
                  <a:pt x="3532109" y="4845334"/>
                </a:lnTo>
                <a:lnTo>
                  <a:pt x="0" y="4845334"/>
                </a:lnTo>
                <a:lnTo>
                  <a:pt x="0" y="0"/>
                </a:lnTo>
                <a:close/>
              </a:path>
            </a:pathLst>
          </a:custGeom>
          <a:blipFill>
            <a:blip r:embed="rId6"/>
            <a:stretch>
              <a:fillRect l="-22588" t="-23406" r="-22588" b="-35735"/>
            </a:stretch>
          </a:blipFill>
        </p:spPr>
      </p:sp>
      <p:sp>
        <p:nvSpPr>
          <p:cNvPr name="TextBox 12" id="12"/>
          <p:cNvSpPr txBox="true"/>
          <p:nvPr/>
        </p:nvSpPr>
        <p:spPr>
          <a:xfrm rot="0">
            <a:off x="6637433" y="2088322"/>
            <a:ext cx="7512275" cy="1726139"/>
          </a:xfrm>
          <a:prstGeom prst="rect">
            <a:avLst/>
          </a:prstGeom>
        </p:spPr>
        <p:txBody>
          <a:bodyPr anchor="t" rtlCol="false" tIns="0" lIns="0" bIns="0" rIns="0">
            <a:spAutoFit/>
          </a:bodyPr>
          <a:lstStyle/>
          <a:p>
            <a:pPr algn="just">
              <a:lnSpc>
                <a:spcPts val="3768"/>
              </a:lnSpc>
            </a:pPr>
            <a:r>
              <a:rPr lang="en-US" b="true" sz="2691">
                <a:solidFill>
                  <a:srgbClr val="FFFFFF"/>
                </a:solidFill>
                <a:latin typeface="Inter Bold"/>
                <a:ea typeface="Inter Bold"/>
                <a:cs typeface="Inter Bold"/>
                <a:sym typeface="Inter Bold"/>
              </a:rPr>
              <a:t>Nguyên liệu:</a:t>
            </a:r>
          </a:p>
          <a:p>
            <a:pPr algn="just" marL="516382" indent="-258191" lvl="1">
              <a:lnSpc>
                <a:spcPts val="3348"/>
              </a:lnSpc>
              <a:buFont typeface="Arial"/>
              <a:buChar char="•"/>
            </a:pPr>
            <a:r>
              <a:rPr lang="en-US" sz="2391">
                <a:solidFill>
                  <a:srgbClr val="FFFFFF"/>
                </a:solidFill>
                <a:latin typeface="Inter"/>
                <a:ea typeface="Inter"/>
                <a:cs typeface="Inter"/>
                <a:sym typeface="Inter"/>
              </a:rPr>
              <a:t>Ruột gấc đông lạnh</a:t>
            </a:r>
          </a:p>
          <a:p>
            <a:pPr algn="just" marL="516382" indent="-258191" lvl="1">
              <a:lnSpc>
                <a:spcPts val="3348"/>
              </a:lnSpc>
              <a:buFont typeface="Arial"/>
              <a:buChar char="•"/>
            </a:pPr>
            <a:r>
              <a:rPr lang="en-US" sz="2391">
                <a:solidFill>
                  <a:srgbClr val="FFFFFF"/>
                </a:solidFill>
                <a:latin typeface="Inter"/>
                <a:ea typeface="Inter"/>
                <a:cs typeface="Inter"/>
                <a:sym typeface="Inter"/>
              </a:rPr>
              <a:t>Màng gấc sấy khô</a:t>
            </a:r>
          </a:p>
          <a:p>
            <a:pPr algn="just" marL="516382" indent="-258191" lvl="1">
              <a:lnSpc>
                <a:spcPts val="3348"/>
              </a:lnSpc>
              <a:buFont typeface="Arial"/>
              <a:buChar char="•"/>
            </a:pPr>
            <a:r>
              <a:rPr lang="en-US" sz="2391">
                <a:solidFill>
                  <a:srgbClr val="FFFFFF"/>
                </a:solidFill>
                <a:latin typeface="Inter"/>
                <a:ea typeface="Inter"/>
                <a:cs typeface="Inter"/>
                <a:sym typeface="Inter"/>
              </a:rPr>
              <a:t>Bột gấc</a:t>
            </a:r>
          </a:p>
        </p:txBody>
      </p:sp>
      <p:sp>
        <p:nvSpPr>
          <p:cNvPr name="TextBox 13" id="13"/>
          <p:cNvSpPr txBox="true"/>
          <p:nvPr/>
        </p:nvSpPr>
        <p:spPr>
          <a:xfrm rot="0">
            <a:off x="6637433" y="4036459"/>
            <a:ext cx="7512275" cy="2564339"/>
          </a:xfrm>
          <a:prstGeom prst="rect">
            <a:avLst/>
          </a:prstGeom>
        </p:spPr>
        <p:txBody>
          <a:bodyPr anchor="t" rtlCol="false" tIns="0" lIns="0" bIns="0" rIns="0">
            <a:spAutoFit/>
          </a:bodyPr>
          <a:lstStyle/>
          <a:p>
            <a:pPr algn="just">
              <a:lnSpc>
                <a:spcPts val="3768"/>
              </a:lnSpc>
            </a:pPr>
            <a:r>
              <a:rPr lang="en-US" b="true" sz="2691">
                <a:solidFill>
                  <a:srgbClr val="FFFFFF"/>
                </a:solidFill>
                <a:latin typeface="Inter Bold"/>
                <a:ea typeface="Inter Bold"/>
                <a:cs typeface="Inter Bold"/>
                <a:sym typeface="Inter Bold"/>
              </a:rPr>
              <a:t>Thực phẩm/ Thực phẩm chức năng:</a:t>
            </a:r>
          </a:p>
          <a:p>
            <a:pPr algn="just" marL="516382" indent="-258191" lvl="1">
              <a:lnSpc>
                <a:spcPts val="3348"/>
              </a:lnSpc>
              <a:buFont typeface="Arial"/>
              <a:buChar char="•"/>
            </a:pPr>
            <a:r>
              <a:rPr lang="en-US" sz="2391">
                <a:solidFill>
                  <a:srgbClr val="FFFFFF"/>
                </a:solidFill>
                <a:latin typeface="Inter"/>
                <a:ea typeface="Inter"/>
                <a:cs typeface="Inter"/>
                <a:sym typeface="Inter"/>
              </a:rPr>
              <a:t>Ô mai cùi gấc</a:t>
            </a:r>
          </a:p>
          <a:p>
            <a:pPr algn="just" marL="516382" indent="-258191" lvl="1">
              <a:lnSpc>
                <a:spcPts val="3348"/>
              </a:lnSpc>
              <a:buFont typeface="Arial"/>
              <a:buChar char="•"/>
            </a:pPr>
            <a:r>
              <a:rPr lang="en-US" sz="2391">
                <a:solidFill>
                  <a:srgbClr val="FFFFFF"/>
                </a:solidFill>
                <a:latin typeface="Inter"/>
                <a:ea typeface="Inter"/>
                <a:cs typeface="Inter"/>
                <a:sym typeface="Inter"/>
              </a:rPr>
              <a:t>Dầu gấc</a:t>
            </a:r>
          </a:p>
          <a:p>
            <a:pPr algn="just" marL="516382" indent="-258191" lvl="1">
              <a:lnSpc>
                <a:spcPts val="3348"/>
              </a:lnSpc>
              <a:buFont typeface="Arial"/>
              <a:buChar char="•"/>
            </a:pPr>
            <a:r>
              <a:rPr lang="en-US" sz="2391">
                <a:solidFill>
                  <a:srgbClr val="FFFFFF"/>
                </a:solidFill>
                <a:latin typeface="Inter"/>
                <a:ea typeface="Inter"/>
                <a:cs typeface="Inter"/>
                <a:sym typeface="Inter"/>
              </a:rPr>
              <a:t>Chè lam gấc</a:t>
            </a:r>
          </a:p>
          <a:p>
            <a:pPr algn="just" marL="516382" indent="-258191" lvl="1">
              <a:lnSpc>
                <a:spcPts val="3348"/>
              </a:lnSpc>
              <a:buFont typeface="Arial"/>
              <a:buChar char="•"/>
            </a:pPr>
            <a:r>
              <a:rPr lang="en-US" sz="2391">
                <a:solidFill>
                  <a:srgbClr val="FFFFFF"/>
                </a:solidFill>
                <a:latin typeface="Inter"/>
                <a:ea typeface="Inter"/>
                <a:cs typeface="Inter"/>
                <a:sym typeface="Inter"/>
              </a:rPr>
              <a:t>Mỳ gấc spagetti</a:t>
            </a:r>
          </a:p>
          <a:p>
            <a:pPr algn="just" marL="516382" indent="-258191" lvl="1">
              <a:lnSpc>
                <a:spcPts val="3348"/>
              </a:lnSpc>
              <a:buFont typeface="Arial"/>
              <a:buChar char="•"/>
            </a:pPr>
            <a:r>
              <a:rPr lang="en-US" b="true" sz="2391" i="true">
                <a:solidFill>
                  <a:srgbClr val="FFFFFF"/>
                </a:solidFill>
                <a:latin typeface="Inter Bold Italics"/>
                <a:ea typeface="Inter Bold Italics"/>
                <a:cs typeface="Inter Bold Italics"/>
                <a:sym typeface="Inter Bold Italics"/>
              </a:rPr>
              <a:t>Bột uống gấc-vải hoà tan</a:t>
            </a:r>
          </a:p>
        </p:txBody>
      </p:sp>
      <p:sp>
        <p:nvSpPr>
          <p:cNvPr name="TextBox 14" id="14"/>
          <p:cNvSpPr txBox="true"/>
          <p:nvPr/>
        </p:nvSpPr>
        <p:spPr>
          <a:xfrm rot="0">
            <a:off x="6637433" y="6904095"/>
            <a:ext cx="7512275" cy="1726139"/>
          </a:xfrm>
          <a:prstGeom prst="rect">
            <a:avLst/>
          </a:prstGeom>
        </p:spPr>
        <p:txBody>
          <a:bodyPr anchor="t" rtlCol="false" tIns="0" lIns="0" bIns="0" rIns="0">
            <a:spAutoFit/>
          </a:bodyPr>
          <a:lstStyle/>
          <a:p>
            <a:pPr algn="just">
              <a:lnSpc>
                <a:spcPts val="3768"/>
              </a:lnSpc>
            </a:pPr>
            <a:r>
              <a:rPr lang="en-US" b="true" sz="2691">
                <a:solidFill>
                  <a:srgbClr val="FFFFFF"/>
                </a:solidFill>
                <a:latin typeface="Inter Bold"/>
                <a:ea typeface="Inter Bold"/>
                <a:cs typeface="Inter Bold"/>
                <a:sym typeface="Inter Bold"/>
              </a:rPr>
              <a:t>Cho ngành mỹ phẩm:</a:t>
            </a:r>
          </a:p>
          <a:p>
            <a:pPr algn="just" marL="516382" indent="-258191" lvl="1">
              <a:lnSpc>
                <a:spcPts val="3348"/>
              </a:lnSpc>
              <a:buFont typeface="Arial"/>
              <a:buChar char="•"/>
            </a:pPr>
            <a:r>
              <a:rPr lang="en-US" sz="2391">
                <a:solidFill>
                  <a:srgbClr val="FFFFFF"/>
                </a:solidFill>
                <a:latin typeface="Inter"/>
                <a:ea typeface="Inter"/>
                <a:cs typeface="Inter"/>
                <a:sym typeface="Inter"/>
              </a:rPr>
              <a:t>Chiết xuất gấc</a:t>
            </a:r>
          </a:p>
          <a:p>
            <a:pPr algn="just" marL="516382" indent="-258191" lvl="1">
              <a:lnSpc>
                <a:spcPts val="3348"/>
              </a:lnSpc>
              <a:buFont typeface="Arial"/>
              <a:buChar char="•"/>
            </a:pPr>
            <a:r>
              <a:rPr lang="en-US" sz="2391">
                <a:solidFill>
                  <a:srgbClr val="FFFFFF"/>
                </a:solidFill>
                <a:latin typeface="Inter"/>
                <a:ea typeface="Inter"/>
                <a:cs typeface="Inter"/>
                <a:sym typeface="Inter"/>
              </a:rPr>
              <a:t>Dầu gấc tinh khiết</a:t>
            </a:r>
          </a:p>
          <a:p>
            <a:pPr algn="just">
              <a:lnSpc>
                <a:spcPts val="3348"/>
              </a:lnSpc>
            </a:pPr>
          </a:p>
        </p:txBody>
      </p:sp>
      <p:sp>
        <p:nvSpPr>
          <p:cNvPr name="TextBox 15" id="15"/>
          <p:cNvSpPr txBox="true"/>
          <p:nvPr/>
        </p:nvSpPr>
        <p:spPr>
          <a:xfrm rot="0">
            <a:off x="7981590" y="8343056"/>
            <a:ext cx="7512275" cy="933024"/>
          </a:xfrm>
          <a:prstGeom prst="rect">
            <a:avLst/>
          </a:prstGeom>
        </p:spPr>
        <p:txBody>
          <a:bodyPr anchor="t" rtlCol="false" tIns="0" lIns="0" bIns="0" rIns="0">
            <a:spAutoFit/>
          </a:bodyPr>
          <a:lstStyle/>
          <a:p>
            <a:pPr algn="ctr">
              <a:lnSpc>
                <a:spcPts val="3908"/>
              </a:lnSpc>
            </a:pPr>
            <a:r>
              <a:rPr lang="en-US" b="true" sz="2791">
                <a:solidFill>
                  <a:srgbClr val="7ED957"/>
                </a:solidFill>
                <a:latin typeface="Inter Bold"/>
                <a:ea typeface="Inter Bold"/>
                <a:cs typeface="Inter Bold"/>
                <a:sym typeface="Inter Bold"/>
              </a:rPr>
              <a:t>Mục tiêu: </a:t>
            </a:r>
          </a:p>
          <a:p>
            <a:pPr algn="ctr">
              <a:lnSpc>
                <a:spcPts val="3488"/>
              </a:lnSpc>
            </a:pPr>
            <a:r>
              <a:rPr lang="en-US" b="true" sz="2491" i="true">
                <a:solidFill>
                  <a:srgbClr val="7ED957"/>
                </a:solidFill>
                <a:latin typeface="Inter Bold Italics"/>
                <a:ea typeface="Inter Bold Italics"/>
                <a:cs typeface="Inter Bold Italics"/>
                <a:sym typeface="Inter Bold Italics"/>
              </a:rPr>
              <a:t>Tối đa hoá giá trị trên từng kg nguyên liệu!</a:t>
            </a:r>
          </a:p>
        </p:txBody>
      </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bg>
      <p:bgPr>
        <a:solidFill>
          <a:srgbClr val="A11212"/>
        </a:solidFill>
      </p:bgPr>
    </p:bg>
    <p:spTree>
      <p:nvGrpSpPr>
        <p:cNvPr id="1" name=""/>
        <p:cNvGrpSpPr/>
        <p:nvPr/>
      </p:nvGrpSpPr>
      <p:grpSpPr>
        <a:xfrm>
          <a:off x="0" y="0"/>
          <a:ext cx="0" cy="0"/>
          <a:chOff x="0" y="0"/>
          <a:chExt cx="0" cy="0"/>
        </a:xfrm>
      </p:grpSpPr>
      <p:grpSp>
        <p:nvGrpSpPr>
          <p:cNvPr name="Group 2" id="2"/>
          <p:cNvGrpSpPr/>
          <p:nvPr/>
        </p:nvGrpSpPr>
        <p:grpSpPr>
          <a:xfrm rot="0">
            <a:off x="10712043" y="2909453"/>
            <a:ext cx="9631547" cy="9631547"/>
            <a:chOff x="0" y="0"/>
            <a:chExt cx="812800" cy="812800"/>
          </a:xfrm>
        </p:grpSpPr>
        <p:sp>
          <p:nvSpPr>
            <p:cNvPr name="Freeform 3" id="3"/>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B0707"/>
            </a:solidFill>
          </p:spPr>
        </p:sp>
        <p:sp>
          <p:nvSpPr>
            <p:cNvPr name="TextBox 4" id="4"/>
            <p:cNvSpPr txBox="true"/>
            <p:nvPr/>
          </p:nvSpPr>
          <p:spPr>
            <a:xfrm>
              <a:off x="76200" y="38100"/>
              <a:ext cx="660400" cy="698500"/>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133202" y="-329932"/>
            <a:ext cx="7599503" cy="5066335"/>
          </a:xfrm>
          <a:custGeom>
            <a:avLst/>
            <a:gdLst/>
            <a:ahLst/>
            <a:cxnLst/>
            <a:rect r="r" b="b" t="t" l="l"/>
            <a:pathLst>
              <a:path h="5066335" w="7599503">
                <a:moveTo>
                  <a:pt x="0" y="0"/>
                </a:moveTo>
                <a:lnTo>
                  <a:pt x="7599503" y="0"/>
                </a:lnTo>
                <a:lnTo>
                  <a:pt x="7599503" y="5066336"/>
                </a:lnTo>
                <a:lnTo>
                  <a:pt x="0" y="5066336"/>
                </a:lnTo>
                <a:lnTo>
                  <a:pt x="0" y="0"/>
                </a:lnTo>
                <a:close/>
              </a:path>
            </a:pathLst>
          </a:custGeom>
          <a:blipFill>
            <a:blip r:embed="rId2"/>
            <a:stretch>
              <a:fillRect l="0" t="0" r="0" b="0"/>
            </a:stretch>
          </a:blipFill>
        </p:spPr>
      </p:sp>
      <p:sp>
        <p:nvSpPr>
          <p:cNvPr name="Freeform 6" id="6"/>
          <p:cNvSpPr/>
          <p:nvPr/>
        </p:nvSpPr>
        <p:spPr>
          <a:xfrm flipH="false" flipV="false" rot="0">
            <a:off x="8115111" y="2086803"/>
            <a:ext cx="927037" cy="1006282"/>
          </a:xfrm>
          <a:custGeom>
            <a:avLst/>
            <a:gdLst/>
            <a:ahLst/>
            <a:cxnLst/>
            <a:rect r="r" b="b" t="t" l="l"/>
            <a:pathLst>
              <a:path h="1006282" w="927037">
                <a:moveTo>
                  <a:pt x="0" y="0"/>
                </a:moveTo>
                <a:lnTo>
                  <a:pt x="927037" y="0"/>
                </a:lnTo>
                <a:lnTo>
                  <a:pt x="927037" y="1006282"/>
                </a:lnTo>
                <a:lnTo>
                  <a:pt x="0" y="1006282"/>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7" id="7"/>
          <p:cNvSpPr/>
          <p:nvPr/>
        </p:nvSpPr>
        <p:spPr>
          <a:xfrm flipH="false" flipV="false" rot="0">
            <a:off x="8127198" y="3821453"/>
            <a:ext cx="914950" cy="914950"/>
          </a:xfrm>
          <a:custGeom>
            <a:avLst/>
            <a:gdLst/>
            <a:ahLst/>
            <a:cxnLst/>
            <a:rect r="r" b="b" t="t" l="l"/>
            <a:pathLst>
              <a:path h="914950" w="914950">
                <a:moveTo>
                  <a:pt x="0" y="0"/>
                </a:moveTo>
                <a:lnTo>
                  <a:pt x="914950" y="0"/>
                </a:lnTo>
                <a:lnTo>
                  <a:pt x="914950" y="914951"/>
                </a:lnTo>
                <a:lnTo>
                  <a:pt x="0" y="914951"/>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8" id="8"/>
          <p:cNvSpPr/>
          <p:nvPr/>
        </p:nvSpPr>
        <p:spPr>
          <a:xfrm flipH="false" flipV="false" rot="0">
            <a:off x="1028700" y="5476479"/>
            <a:ext cx="1150281" cy="1271029"/>
          </a:xfrm>
          <a:custGeom>
            <a:avLst/>
            <a:gdLst/>
            <a:ahLst/>
            <a:cxnLst/>
            <a:rect r="r" b="b" t="t" l="l"/>
            <a:pathLst>
              <a:path h="1271029" w="1150281">
                <a:moveTo>
                  <a:pt x="0" y="0"/>
                </a:moveTo>
                <a:lnTo>
                  <a:pt x="1150281" y="0"/>
                </a:lnTo>
                <a:lnTo>
                  <a:pt x="1150281" y="1271028"/>
                </a:lnTo>
                <a:lnTo>
                  <a:pt x="0" y="1271028"/>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TextBox 9" id="9"/>
          <p:cNvSpPr txBox="true"/>
          <p:nvPr/>
        </p:nvSpPr>
        <p:spPr>
          <a:xfrm rot="0">
            <a:off x="7571076" y="657919"/>
            <a:ext cx="8856433" cy="789187"/>
          </a:xfrm>
          <a:prstGeom prst="rect">
            <a:avLst/>
          </a:prstGeom>
        </p:spPr>
        <p:txBody>
          <a:bodyPr anchor="t" rtlCol="false" tIns="0" lIns="0" bIns="0" rIns="0">
            <a:spAutoFit/>
          </a:bodyPr>
          <a:lstStyle/>
          <a:p>
            <a:pPr algn="r" marL="0" indent="0" lvl="0">
              <a:lnSpc>
                <a:spcPts val="6081"/>
              </a:lnSpc>
            </a:pPr>
            <a:r>
              <a:rPr lang="en-US" b="true" sz="5528">
                <a:solidFill>
                  <a:srgbClr val="FFFFFF"/>
                </a:solidFill>
                <a:latin typeface="Inter Bold"/>
                <a:ea typeface="Inter Bold"/>
                <a:cs typeface="Inter Bold"/>
                <a:sym typeface="Inter Bold"/>
              </a:rPr>
              <a:t>ĐỔI MỚI SÁNG TẠO</a:t>
            </a:r>
          </a:p>
        </p:txBody>
      </p:sp>
      <p:sp>
        <p:nvSpPr>
          <p:cNvPr name="TextBox 10" id="10"/>
          <p:cNvSpPr txBox="true"/>
          <p:nvPr/>
        </p:nvSpPr>
        <p:spPr>
          <a:xfrm rot="0">
            <a:off x="9144000" y="2236353"/>
            <a:ext cx="7512275" cy="1298575"/>
          </a:xfrm>
          <a:prstGeom prst="rect">
            <a:avLst/>
          </a:prstGeom>
        </p:spPr>
        <p:txBody>
          <a:bodyPr anchor="t" rtlCol="false" tIns="0" lIns="0" bIns="0" rIns="0">
            <a:spAutoFit/>
          </a:bodyPr>
          <a:lstStyle/>
          <a:p>
            <a:pPr algn="just">
              <a:lnSpc>
                <a:spcPts val="3499"/>
              </a:lnSpc>
            </a:pPr>
            <a:r>
              <a:rPr lang="en-US" b="true" sz="2499">
                <a:solidFill>
                  <a:srgbClr val="FFFFFF"/>
                </a:solidFill>
                <a:latin typeface="Inter Bold"/>
                <a:ea typeface="Inter Bold"/>
                <a:cs typeface="Inter Bold"/>
                <a:sym typeface="Inter Bold"/>
              </a:rPr>
              <a:t>Chế biến sâu - toàn diện quả Gấc: </a:t>
            </a:r>
          </a:p>
          <a:p>
            <a:pPr algn="just">
              <a:lnSpc>
                <a:spcPts val="3499"/>
              </a:lnSpc>
            </a:pPr>
            <a:r>
              <a:rPr lang="en-US" b="true" sz="2499">
                <a:solidFill>
                  <a:srgbClr val="FFFFFF"/>
                </a:solidFill>
                <a:latin typeface="Inter Bold"/>
                <a:ea typeface="Inter Bold"/>
                <a:cs typeface="Inter Bold"/>
                <a:sym typeface="Inter Bold"/>
              </a:rPr>
              <a:t> không phụ phẩm - không lãng phí</a:t>
            </a:r>
          </a:p>
          <a:p>
            <a:pPr algn="just">
              <a:lnSpc>
                <a:spcPts val="3499"/>
              </a:lnSpc>
            </a:pPr>
          </a:p>
        </p:txBody>
      </p:sp>
      <p:sp>
        <p:nvSpPr>
          <p:cNvPr name="TextBox 11" id="11"/>
          <p:cNvSpPr txBox="true"/>
          <p:nvPr/>
        </p:nvSpPr>
        <p:spPr>
          <a:xfrm rot="0">
            <a:off x="2440761" y="6133233"/>
            <a:ext cx="11043144" cy="1893779"/>
          </a:xfrm>
          <a:prstGeom prst="rect">
            <a:avLst/>
          </a:prstGeom>
        </p:spPr>
        <p:txBody>
          <a:bodyPr anchor="t" rtlCol="false" tIns="0" lIns="0" bIns="0" rIns="0">
            <a:spAutoFit/>
          </a:bodyPr>
          <a:lstStyle/>
          <a:p>
            <a:pPr algn="just">
              <a:lnSpc>
                <a:spcPts val="3768"/>
              </a:lnSpc>
            </a:pPr>
            <a:r>
              <a:rPr lang="en-US" b="true" sz="2691">
                <a:solidFill>
                  <a:srgbClr val="FFFFFF"/>
                </a:solidFill>
                <a:latin typeface="Inter Bold"/>
                <a:ea typeface="Inter Bold"/>
                <a:cs typeface="Inter Bold"/>
                <a:sym typeface="Inter Bold"/>
              </a:rPr>
              <a:t>Kết hợp với quả vải:</a:t>
            </a:r>
          </a:p>
          <a:p>
            <a:pPr algn="just">
              <a:lnSpc>
                <a:spcPts val="3768"/>
              </a:lnSpc>
            </a:pPr>
            <a:r>
              <a:rPr lang="en-US" sz="2691">
                <a:solidFill>
                  <a:srgbClr val="FFFFFF"/>
                </a:solidFill>
                <a:latin typeface="Inter"/>
                <a:ea typeface="Inter"/>
                <a:cs typeface="Inter"/>
                <a:sym typeface="Inter"/>
              </a:rPr>
              <a:t>Một loại quả thương hiệu của quê hương - sản lượng lớn =&gt; Góp phần tiêu thụ, nâng cao giá trị - ổn định giá bán cho trái vải.</a:t>
            </a:r>
          </a:p>
          <a:p>
            <a:pPr algn="just">
              <a:lnSpc>
                <a:spcPts val="3768"/>
              </a:lnSpc>
            </a:pPr>
            <a:r>
              <a:rPr lang="en-US" sz="2691">
                <a:solidFill>
                  <a:srgbClr val="FFFFFF"/>
                </a:solidFill>
                <a:latin typeface="Inter"/>
                <a:ea typeface="Inter"/>
                <a:cs typeface="Inter"/>
                <a:sym typeface="Inter"/>
              </a:rPr>
              <a:t>Tạo sản phẩm vừa có hương, có vị, lại có sắc!</a:t>
            </a:r>
          </a:p>
        </p:txBody>
      </p:sp>
      <p:sp>
        <p:nvSpPr>
          <p:cNvPr name="TextBox 12" id="12"/>
          <p:cNvSpPr txBox="true"/>
          <p:nvPr/>
        </p:nvSpPr>
        <p:spPr>
          <a:xfrm rot="0">
            <a:off x="4012861" y="8798538"/>
            <a:ext cx="10262279" cy="933024"/>
          </a:xfrm>
          <a:prstGeom prst="rect">
            <a:avLst/>
          </a:prstGeom>
        </p:spPr>
        <p:txBody>
          <a:bodyPr anchor="t" rtlCol="false" tIns="0" lIns="0" bIns="0" rIns="0">
            <a:spAutoFit/>
          </a:bodyPr>
          <a:lstStyle/>
          <a:p>
            <a:pPr algn="ctr">
              <a:lnSpc>
                <a:spcPts val="3908"/>
              </a:lnSpc>
            </a:pPr>
            <a:r>
              <a:rPr lang="en-US" b="true" sz="2791">
                <a:solidFill>
                  <a:srgbClr val="7ED957"/>
                </a:solidFill>
                <a:latin typeface="Inter Bold"/>
                <a:ea typeface="Inter Bold"/>
                <a:cs typeface="Inter Bold"/>
                <a:sym typeface="Inter Bold"/>
              </a:rPr>
              <a:t>Mục tiêu: </a:t>
            </a:r>
          </a:p>
          <a:p>
            <a:pPr algn="ctr">
              <a:lnSpc>
                <a:spcPts val="3488"/>
              </a:lnSpc>
            </a:pPr>
            <a:r>
              <a:rPr lang="en-US" b="true" sz="2491" i="true">
                <a:solidFill>
                  <a:srgbClr val="7ED957"/>
                </a:solidFill>
                <a:latin typeface="Inter Bold Italics"/>
                <a:ea typeface="Inter Bold Italics"/>
                <a:cs typeface="Inter Bold Italics"/>
                <a:sym typeface="Inter Bold Italics"/>
              </a:rPr>
              <a:t>Tối đa hoá giá trị trên từng kg nguyên liệu, sản vật địa phương!</a:t>
            </a:r>
          </a:p>
        </p:txBody>
      </p:sp>
      <p:sp>
        <p:nvSpPr>
          <p:cNvPr name="TextBox 13" id="13"/>
          <p:cNvSpPr txBox="true"/>
          <p:nvPr/>
        </p:nvSpPr>
        <p:spPr>
          <a:xfrm rot="0">
            <a:off x="9312172" y="3817168"/>
            <a:ext cx="7512275" cy="2174875"/>
          </a:xfrm>
          <a:prstGeom prst="rect">
            <a:avLst/>
          </a:prstGeom>
        </p:spPr>
        <p:txBody>
          <a:bodyPr anchor="t" rtlCol="false" tIns="0" lIns="0" bIns="0" rIns="0">
            <a:spAutoFit/>
          </a:bodyPr>
          <a:lstStyle/>
          <a:p>
            <a:pPr algn="just">
              <a:lnSpc>
                <a:spcPts val="3499"/>
              </a:lnSpc>
            </a:pPr>
            <a:r>
              <a:rPr lang="en-US" b="true" sz="2499">
                <a:solidFill>
                  <a:srgbClr val="FFFFFF"/>
                </a:solidFill>
                <a:latin typeface="Inter Bold"/>
                <a:ea typeface="Inter Bold"/>
                <a:cs typeface="Inter Bold"/>
                <a:sym typeface="Inter Bold"/>
              </a:rPr>
              <a:t>Sử dụng công nghệ tiên tiến: Sấy thăng hoa bảo toàn dưỡng chất nâng cao giá trị sản phẩm</a:t>
            </a:r>
          </a:p>
          <a:p>
            <a:pPr algn="just">
              <a:lnSpc>
                <a:spcPts val="3499"/>
              </a:lnSpc>
            </a:pPr>
            <a:r>
              <a:rPr lang="en-US" sz="2499">
                <a:solidFill>
                  <a:srgbClr val="FFFFFF"/>
                </a:solidFill>
                <a:latin typeface="Inter"/>
                <a:ea typeface="Inter"/>
                <a:cs typeface="Inter"/>
                <a:sym typeface="Inter"/>
              </a:rPr>
              <a:t>Bột hoà tan tiện lợi - phù hợp xu hướng tiêu dùng hiện đại</a:t>
            </a:r>
          </a:p>
          <a:p>
            <a:pPr algn="just">
              <a:lnSpc>
                <a:spcPts val="3499"/>
              </a:lnSpc>
            </a:pPr>
          </a:p>
        </p:txBody>
      </p:sp>
      <p:sp>
        <p:nvSpPr>
          <p:cNvPr name="Freeform 14" id="14"/>
          <p:cNvSpPr/>
          <p:nvPr/>
        </p:nvSpPr>
        <p:spPr>
          <a:xfrm flipH="true" flipV="false" rot="0">
            <a:off x="13305965" y="5143500"/>
            <a:ext cx="4895880" cy="4852084"/>
          </a:xfrm>
          <a:custGeom>
            <a:avLst/>
            <a:gdLst/>
            <a:ahLst/>
            <a:cxnLst/>
            <a:rect r="r" b="b" t="t" l="l"/>
            <a:pathLst>
              <a:path h="4852084" w="4895880">
                <a:moveTo>
                  <a:pt x="4895880" y="0"/>
                </a:moveTo>
                <a:lnTo>
                  <a:pt x="0" y="0"/>
                </a:lnTo>
                <a:lnTo>
                  <a:pt x="0" y="4852084"/>
                </a:lnTo>
                <a:lnTo>
                  <a:pt x="4895880" y="4852084"/>
                </a:lnTo>
                <a:lnTo>
                  <a:pt x="4895880" y="0"/>
                </a:lnTo>
                <a:close/>
              </a:path>
            </a:pathLst>
          </a:custGeom>
          <a:blipFill>
            <a:blip r:embed="rId9"/>
            <a:stretch>
              <a:fillRect l="-151875" t="-110478" r="-61214" b="0"/>
            </a:stretch>
          </a:blipFill>
        </p:spPr>
      </p:sp>
      <p:sp>
        <p:nvSpPr>
          <p:cNvPr name="Freeform 15" id="15"/>
          <p:cNvSpPr/>
          <p:nvPr/>
        </p:nvSpPr>
        <p:spPr>
          <a:xfrm flipH="false" flipV="false" rot="0">
            <a:off x="13483905" y="7444329"/>
            <a:ext cx="3143962" cy="2287233"/>
          </a:xfrm>
          <a:custGeom>
            <a:avLst/>
            <a:gdLst/>
            <a:ahLst/>
            <a:cxnLst/>
            <a:rect r="r" b="b" t="t" l="l"/>
            <a:pathLst>
              <a:path h="2287233" w="3143962">
                <a:moveTo>
                  <a:pt x="0" y="0"/>
                </a:moveTo>
                <a:lnTo>
                  <a:pt x="3143962" y="0"/>
                </a:lnTo>
                <a:lnTo>
                  <a:pt x="3143962" y="2287233"/>
                </a:lnTo>
                <a:lnTo>
                  <a:pt x="0" y="2287233"/>
                </a:lnTo>
                <a:lnTo>
                  <a:pt x="0" y="0"/>
                </a:lnTo>
                <a:close/>
              </a:path>
            </a:pathLst>
          </a:custGeom>
          <a:blipFill>
            <a:blip r:embed="rId10"/>
            <a:stretch>
              <a:fillRect l="0" t="0" r="0" b="0"/>
            </a:stretch>
          </a:blipFill>
        </p:spPr>
      </p:sp>
      <p:sp>
        <p:nvSpPr>
          <p:cNvPr name="Freeform 16" id="16"/>
          <p:cNvSpPr/>
          <p:nvPr/>
        </p:nvSpPr>
        <p:spPr>
          <a:xfrm flipH="false" flipV="false" rot="0">
            <a:off x="7390789" y="208119"/>
            <a:ext cx="1921384" cy="804350"/>
          </a:xfrm>
          <a:custGeom>
            <a:avLst/>
            <a:gdLst/>
            <a:ahLst/>
            <a:cxnLst/>
            <a:rect r="r" b="b" t="t" l="l"/>
            <a:pathLst>
              <a:path h="804350" w="1921384">
                <a:moveTo>
                  <a:pt x="0" y="0"/>
                </a:moveTo>
                <a:lnTo>
                  <a:pt x="1921383" y="0"/>
                </a:lnTo>
                <a:lnTo>
                  <a:pt x="1921383" y="804350"/>
                </a:lnTo>
                <a:lnTo>
                  <a:pt x="0" y="804350"/>
                </a:lnTo>
                <a:lnTo>
                  <a:pt x="0" y="0"/>
                </a:lnTo>
                <a:close/>
              </a:path>
            </a:pathLst>
          </a:custGeom>
          <a:blipFill>
            <a:blip r:embed="rId11"/>
            <a:stretch>
              <a:fillRect l="0" t="-67623" r="0" b="-71250"/>
            </a:stretch>
          </a:blipFill>
        </p:spPr>
      </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bg>
      <p:bgPr>
        <a:solidFill>
          <a:srgbClr val="A11212"/>
        </a:solidFill>
      </p:bgPr>
    </p:bg>
    <p:spTree>
      <p:nvGrpSpPr>
        <p:cNvPr id="1" name=""/>
        <p:cNvGrpSpPr/>
        <p:nvPr/>
      </p:nvGrpSpPr>
      <p:grpSpPr>
        <a:xfrm>
          <a:off x="0" y="0"/>
          <a:ext cx="0" cy="0"/>
          <a:chOff x="0" y="0"/>
          <a:chExt cx="0" cy="0"/>
        </a:xfrm>
      </p:grpSpPr>
      <p:grpSp>
        <p:nvGrpSpPr>
          <p:cNvPr name="Group 2" id="2"/>
          <p:cNvGrpSpPr/>
          <p:nvPr/>
        </p:nvGrpSpPr>
        <p:grpSpPr>
          <a:xfrm rot="0">
            <a:off x="10423462" y="2824576"/>
            <a:ext cx="9631547" cy="9631547"/>
            <a:chOff x="0" y="0"/>
            <a:chExt cx="812800" cy="812800"/>
          </a:xfrm>
        </p:grpSpPr>
        <p:sp>
          <p:nvSpPr>
            <p:cNvPr name="Freeform 3" id="3"/>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B0707"/>
            </a:solidFill>
          </p:spPr>
        </p:sp>
        <p:sp>
          <p:nvSpPr>
            <p:cNvPr name="TextBox 4" id="4"/>
            <p:cNvSpPr txBox="true"/>
            <p:nvPr/>
          </p:nvSpPr>
          <p:spPr>
            <a:xfrm>
              <a:off x="76200" y="38100"/>
              <a:ext cx="660400" cy="698500"/>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7741653" y="2687625"/>
            <a:ext cx="927037" cy="1006282"/>
          </a:xfrm>
          <a:custGeom>
            <a:avLst/>
            <a:gdLst/>
            <a:ahLst/>
            <a:cxnLst/>
            <a:rect r="r" b="b" t="t" l="l"/>
            <a:pathLst>
              <a:path h="1006282" w="927037">
                <a:moveTo>
                  <a:pt x="0" y="0"/>
                </a:moveTo>
                <a:lnTo>
                  <a:pt x="927038" y="0"/>
                </a:lnTo>
                <a:lnTo>
                  <a:pt x="927038" y="1006282"/>
                </a:lnTo>
                <a:lnTo>
                  <a:pt x="0" y="1006282"/>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6" id="6"/>
          <p:cNvSpPr/>
          <p:nvPr/>
        </p:nvSpPr>
        <p:spPr>
          <a:xfrm flipH="false" flipV="false" rot="0">
            <a:off x="1028700" y="5375572"/>
            <a:ext cx="1150281" cy="1271029"/>
          </a:xfrm>
          <a:custGeom>
            <a:avLst/>
            <a:gdLst/>
            <a:ahLst/>
            <a:cxnLst/>
            <a:rect r="r" b="b" t="t" l="l"/>
            <a:pathLst>
              <a:path h="1271029" w="1150281">
                <a:moveTo>
                  <a:pt x="0" y="0"/>
                </a:moveTo>
                <a:lnTo>
                  <a:pt x="1150281" y="0"/>
                </a:lnTo>
                <a:lnTo>
                  <a:pt x="1150281" y="1271028"/>
                </a:lnTo>
                <a:lnTo>
                  <a:pt x="0" y="1271028"/>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7" id="7"/>
          <p:cNvSpPr txBox="true"/>
          <p:nvPr/>
        </p:nvSpPr>
        <p:spPr>
          <a:xfrm rot="0">
            <a:off x="2457736" y="4898403"/>
            <a:ext cx="11043144" cy="2370029"/>
          </a:xfrm>
          <a:prstGeom prst="rect">
            <a:avLst/>
          </a:prstGeom>
        </p:spPr>
        <p:txBody>
          <a:bodyPr anchor="t" rtlCol="false" tIns="0" lIns="0" bIns="0" rIns="0">
            <a:spAutoFit/>
          </a:bodyPr>
          <a:lstStyle/>
          <a:p>
            <a:pPr algn="just">
              <a:lnSpc>
                <a:spcPts val="3768"/>
              </a:lnSpc>
            </a:pPr>
          </a:p>
          <a:p>
            <a:pPr algn="just">
              <a:lnSpc>
                <a:spcPts val="3768"/>
              </a:lnSpc>
            </a:pPr>
            <a:r>
              <a:rPr lang="en-US" b="true" sz="2691">
                <a:solidFill>
                  <a:srgbClr val="FFFFFF"/>
                </a:solidFill>
                <a:latin typeface="Inter Bold"/>
                <a:ea typeface="Inter Bold"/>
                <a:cs typeface="Inter Bold"/>
                <a:sym typeface="Inter Bold"/>
              </a:rPr>
              <a:t>Ứng dụng truy xuất nguồn gốc &amp; nhà máy chuẩn quốc tế </a:t>
            </a:r>
          </a:p>
          <a:p>
            <a:pPr algn="just">
              <a:lnSpc>
                <a:spcPts val="3768"/>
              </a:lnSpc>
            </a:pPr>
            <a:r>
              <a:rPr lang="en-US" b="true" sz="2691">
                <a:solidFill>
                  <a:srgbClr val="FFFFFF"/>
                </a:solidFill>
                <a:latin typeface="Inter Bold"/>
                <a:ea typeface="Inter Bold"/>
                <a:cs typeface="Inter Bold"/>
                <a:sym typeface="Inter Bold"/>
              </a:rPr>
              <a:t>(mục ISO 22000 hoàn thiện vào 12/2025) khẳng định uy tín, </a:t>
            </a:r>
          </a:p>
          <a:p>
            <a:pPr algn="just">
              <a:lnSpc>
                <a:spcPts val="3768"/>
              </a:lnSpc>
            </a:pPr>
            <a:r>
              <a:rPr lang="en-US" b="true" sz="2691">
                <a:solidFill>
                  <a:srgbClr val="FFFFFF"/>
                </a:solidFill>
                <a:latin typeface="Inter Bold"/>
                <a:ea typeface="Inter Bold"/>
                <a:cs typeface="Inter Bold"/>
                <a:sym typeface="Inter Bold"/>
              </a:rPr>
              <a:t>đáp ứng nhu cầu xuất khẩu trực tiếp.</a:t>
            </a:r>
          </a:p>
          <a:p>
            <a:pPr algn="just">
              <a:lnSpc>
                <a:spcPts val="3768"/>
              </a:lnSpc>
            </a:pPr>
          </a:p>
        </p:txBody>
      </p:sp>
      <p:sp>
        <p:nvSpPr>
          <p:cNvPr name="TextBox 8" id="8"/>
          <p:cNvSpPr txBox="true"/>
          <p:nvPr/>
        </p:nvSpPr>
        <p:spPr>
          <a:xfrm rot="0">
            <a:off x="804523" y="8769963"/>
            <a:ext cx="10262279" cy="933024"/>
          </a:xfrm>
          <a:prstGeom prst="rect">
            <a:avLst/>
          </a:prstGeom>
        </p:spPr>
        <p:txBody>
          <a:bodyPr anchor="t" rtlCol="false" tIns="0" lIns="0" bIns="0" rIns="0">
            <a:spAutoFit/>
          </a:bodyPr>
          <a:lstStyle/>
          <a:p>
            <a:pPr algn="ctr">
              <a:lnSpc>
                <a:spcPts val="3908"/>
              </a:lnSpc>
            </a:pPr>
            <a:r>
              <a:rPr lang="en-US" b="true" sz="2791">
                <a:solidFill>
                  <a:srgbClr val="7ED957"/>
                </a:solidFill>
                <a:latin typeface="Inter Bold"/>
                <a:ea typeface="Inter Bold"/>
                <a:cs typeface="Inter Bold"/>
                <a:sym typeface="Inter Bold"/>
              </a:rPr>
              <a:t>Mục tiêu: </a:t>
            </a:r>
          </a:p>
          <a:p>
            <a:pPr algn="ctr">
              <a:lnSpc>
                <a:spcPts val="3488"/>
              </a:lnSpc>
            </a:pPr>
            <a:r>
              <a:rPr lang="en-US" b="true" sz="2491" i="true">
                <a:solidFill>
                  <a:srgbClr val="7ED957"/>
                </a:solidFill>
                <a:latin typeface="Inter Bold Italics"/>
                <a:ea typeface="Inter Bold Italics"/>
                <a:cs typeface="Inter Bold Italics"/>
                <a:sym typeface="Inter Bold Italics"/>
              </a:rPr>
              <a:t>Tối đa hoá giá trị trên từng kg nguyên liệu, sản vật địa phương!</a:t>
            </a:r>
          </a:p>
        </p:txBody>
      </p:sp>
      <p:sp>
        <p:nvSpPr>
          <p:cNvPr name="Freeform 9" id="9"/>
          <p:cNvSpPr/>
          <p:nvPr/>
        </p:nvSpPr>
        <p:spPr>
          <a:xfrm flipH="false" flipV="false" rot="0">
            <a:off x="0" y="-934292"/>
            <a:ext cx="6508578" cy="5246026"/>
          </a:xfrm>
          <a:custGeom>
            <a:avLst/>
            <a:gdLst/>
            <a:ahLst/>
            <a:cxnLst/>
            <a:rect r="r" b="b" t="t" l="l"/>
            <a:pathLst>
              <a:path h="5246026" w="6508578">
                <a:moveTo>
                  <a:pt x="0" y="0"/>
                </a:moveTo>
                <a:lnTo>
                  <a:pt x="6508578" y="0"/>
                </a:lnTo>
                <a:lnTo>
                  <a:pt x="6508578" y="5246026"/>
                </a:lnTo>
                <a:lnTo>
                  <a:pt x="0" y="5246026"/>
                </a:lnTo>
                <a:lnTo>
                  <a:pt x="0" y="0"/>
                </a:lnTo>
                <a:close/>
              </a:path>
            </a:pathLst>
          </a:custGeom>
          <a:blipFill>
            <a:blip r:embed="rId6"/>
            <a:stretch>
              <a:fillRect l="0" t="-15370" r="0" b="-50051"/>
            </a:stretch>
          </a:blipFill>
        </p:spPr>
      </p:sp>
      <p:sp>
        <p:nvSpPr>
          <p:cNvPr name="Freeform 10" id="10"/>
          <p:cNvSpPr/>
          <p:nvPr/>
        </p:nvSpPr>
        <p:spPr>
          <a:xfrm flipH="false" flipV="false" rot="0">
            <a:off x="11816178" y="6646600"/>
            <a:ext cx="6471822" cy="3640400"/>
          </a:xfrm>
          <a:custGeom>
            <a:avLst/>
            <a:gdLst/>
            <a:ahLst/>
            <a:cxnLst/>
            <a:rect r="r" b="b" t="t" l="l"/>
            <a:pathLst>
              <a:path h="3640400" w="6471822">
                <a:moveTo>
                  <a:pt x="0" y="0"/>
                </a:moveTo>
                <a:lnTo>
                  <a:pt x="6471822" y="0"/>
                </a:lnTo>
                <a:lnTo>
                  <a:pt x="6471822" y="3640400"/>
                </a:lnTo>
                <a:lnTo>
                  <a:pt x="0" y="3640400"/>
                </a:lnTo>
                <a:lnTo>
                  <a:pt x="0" y="0"/>
                </a:lnTo>
                <a:close/>
              </a:path>
            </a:pathLst>
          </a:custGeom>
          <a:blipFill>
            <a:blip r:embed="rId7"/>
            <a:stretch>
              <a:fillRect l="0" t="-2951" r="-2951" b="0"/>
            </a:stretch>
          </a:blipFill>
        </p:spPr>
      </p:sp>
      <p:sp>
        <p:nvSpPr>
          <p:cNvPr name="TextBox 11" id="11"/>
          <p:cNvSpPr txBox="true"/>
          <p:nvPr/>
        </p:nvSpPr>
        <p:spPr>
          <a:xfrm rot="0">
            <a:off x="7078791" y="899534"/>
            <a:ext cx="8856433" cy="789187"/>
          </a:xfrm>
          <a:prstGeom prst="rect">
            <a:avLst/>
          </a:prstGeom>
        </p:spPr>
        <p:txBody>
          <a:bodyPr anchor="t" rtlCol="false" tIns="0" lIns="0" bIns="0" rIns="0">
            <a:spAutoFit/>
          </a:bodyPr>
          <a:lstStyle/>
          <a:p>
            <a:pPr algn="r" marL="0" indent="0" lvl="0">
              <a:lnSpc>
                <a:spcPts val="6081"/>
              </a:lnSpc>
            </a:pPr>
            <a:r>
              <a:rPr lang="en-US" b="true" sz="5528">
                <a:solidFill>
                  <a:srgbClr val="FFFFFF"/>
                </a:solidFill>
                <a:latin typeface="Inter Bold"/>
                <a:ea typeface="Inter Bold"/>
                <a:cs typeface="Inter Bold"/>
                <a:sym typeface="Inter Bold"/>
              </a:rPr>
              <a:t>ĐỔI MỚI SÁNG TẠO</a:t>
            </a:r>
          </a:p>
        </p:txBody>
      </p:sp>
      <p:sp>
        <p:nvSpPr>
          <p:cNvPr name="TextBox 12" id="12"/>
          <p:cNvSpPr txBox="true"/>
          <p:nvPr/>
        </p:nvSpPr>
        <p:spPr>
          <a:xfrm rot="0">
            <a:off x="9017085" y="2640000"/>
            <a:ext cx="8242215" cy="1736725"/>
          </a:xfrm>
          <a:prstGeom prst="rect">
            <a:avLst/>
          </a:prstGeom>
        </p:spPr>
        <p:txBody>
          <a:bodyPr anchor="t" rtlCol="false" tIns="0" lIns="0" bIns="0" rIns="0">
            <a:spAutoFit/>
          </a:bodyPr>
          <a:lstStyle/>
          <a:p>
            <a:pPr algn="just">
              <a:lnSpc>
                <a:spcPts val="3499"/>
              </a:lnSpc>
            </a:pPr>
            <a:r>
              <a:rPr lang="en-US" b="true" sz="2499">
                <a:solidFill>
                  <a:srgbClr val="FFFFFF"/>
                </a:solidFill>
                <a:latin typeface="Inter Bold"/>
                <a:ea typeface="Inter Bold"/>
                <a:cs typeface="Inter Bold"/>
                <a:sym typeface="Inter Bold"/>
              </a:rPr>
              <a:t>Thiết kế chuỗi chế biến khép kín, tuần hoàn: từ thu mua – bảo quản – chế biến – đóng gói – phân phối – sử dụng phụ phẩm – tái chế (phân hữu cơ) – hạt ươm cây giống → tạo hệ sinh thái tuần hoàn giá trị cao.</a:t>
            </a:r>
          </a:p>
        </p:txBody>
      </p:sp>
      <p:sp>
        <p:nvSpPr>
          <p:cNvPr name="Freeform 13" id="13"/>
          <p:cNvSpPr/>
          <p:nvPr/>
        </p:nvSpPr>
        <p:spPr>
          <a:xfrm flipH="false" flipV="false" rot="0">
            <a:off x="6683457" y="355754"/>
            <a:ext cx="2116392" cy="885986"/>
          </a:xfrm>
          <a:custGeom>
            <a:avLst/>
            <a:gdLst/>
            <a:ahLst/>
            <a:cxnLst/>
            <a:rect r="r" b="b" t="t" l="l"/>
            <a:pathLst>
              <a:path h="885986" w="2116392">
                <a:moveTo>
                  <a:pt x="0" y="0"/>
                </a:moveTo>
                <a:lnTo>
                  <a:pt x="2116393" y="0"/>
                </a:lnTo>
                <a:lnTo>
                  <a:pt x="2116393" y="885986"/>
                </a:lnTo>
                <a:lnTo>
                  <a:pt x="0" y="885986"/>
                </a:lnTo>
                <a:lnTo>
                  <a:pt x="0" y="0"/>
                </a:lnTo>
                <a:close/>
              </a:path>
            </a:pathLst>
          </a:custGeom>
          <a:blipFill>
            <a:blip r:embed="rId8"/>
            <a:stretch>
              <a:fillRect l="0" t="-67623" r="0" b="-71250"/>
            </a:stretch>
          </a:blipFill>
        </p:spPr>
      </p:sp>
    </p:spTree>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16666" r="0" b="-16666"/>
            </a:stretch>
          </a:blipFill>
        </p:spPr>
      </p:sp>
      <p:grpSp>
        <p:nvGrpSpPr>
          <p:cNvPr name="Group 3" id="3"/>
          <p:cNvGrpSpPr/>
          <p:nvPr/>
        </p:nvGrpSpPr>
        <p:grpSpPr>
          <a:xfrm rot="0">
            <a:off x="-785859" y="2155529"/>
            <a:ext cx="7845570" cy="4879003"/>
            <a:chOff x="0" y="0"/>
            <a:chExt cx="2066323" cy="1285005"/>
          </a:xfrm>
        </p:grpSpPr>
        <p:sp>
          <p:nvSpPr>
            <p:cNvPr name="Freeform 4" id="4"/>
            <p:cNvSpPr/>
            <p:nvPr/>
          </p:nvSpPr>
          <p:spPr>
            <a:xfrm flipH="false" flipV="false" rot="0">
              <a:off x="0" y="0"/>
              <a:ext cx="2066323" cy="1285005"/>
            </a:xfrm>
            <a:custGeom>
              <a:avLst/>
              <a:gdLst/>
              <a:ahLst/>
              <a:cxnLst/>
              <a:rect r="r" b="b" t="t" l="l"/>
              <a:pathLst>
                <a:path h="1285005" w="2066323">
                  <a:moveTo>
                    <a:pt x="0" y="0"/>
                  </a:moveTo>
                  <a:lnTo>
                    <a:pt x="2066323" y="0"/>
                  </a:lnTo>
                  <a:lnTo>
                    <a:pt x="2066323" y="1285005"/>
                  </a:lnTo>
                  <a:lnTo>
                    <a:pt x="0" y="1285005"/>
                  </a:lnTo>
                  <a:close/>
                </a:path>
              </a:pathLst>
            </a:custGeom>
            <a:solidFill>
              <a:srgbClr val="A11212"/>
            </a:solidFill>
          </p:spPr>
        </p:sp>
        <p:sp>
          <p:nvSpPr>
            <p:cNvPr name="TextBox 5" id="5"/>
            <p:cNvSpPr txBox="true"/>
            <p:nvPr/>
          </p:nvSpPr>
          <p:spPr>
            <a:xfrm>
              <a:off x="0" y="-38100"/>
              <a:ext cx="2066323" cy="1323105"/>
            </a:xfrm>
            <a:prstGeom prst="rect">
              <a:avLst/>
            </a:prstGeom>
          </p:spPr>
          <p:txBody>
            <a:bodyPr anchor="ctr" rtlCol="false" tIns="50800" lIns="50800" bIns="50800" rIns="50800"/>
            <a:lstStyle/>
            <a:p>
              <a:pPr algn="ctr">
                <a:lnSpc>
                  <a:spcPts val="2659"/>
                </a:lnSpc>
                <a:spcBef>
                  <a:spcPct val="0"/>
                </a:spcBef>
              </a:pPr>
            </a:p>
          </p:txBody>
        </p:sp>
      </p:grpSp>
      <p:sp>
        <p:nvSpPr>
          <p:cNvPr name="Freeform 6" id="6"/>
          <p:cNvSpPr/>
          <p:nvPr/>
        </p:nvSpPr>
        <p:spPr>
          <a:xfrm flipH="false" flipV="false" rot="0">
            <a:off x="7596089" y="2155529"/>
            <a:ext cx="10691911" cy="8018934"/>
          </a:xfrm>
          <a:custGeom>
            <a:avLst/>
            <a:gdLst/>
            <a:ahLst/>
            <a:cxnLst/>
            <a:rect r="r" b="b" t="t" l="l"/>
            <a:pathLst>
              <a:path h="8018934" w="10691911">
                <a:moveTo>
                  <a:pt x="0" y="0"/>
                </a:moveTo>
                <a:lnTo>
                  <a:pt x="10691911" y="0"/>
                </a:lnTo>
                <a:lnTo>
                  <a:pt x="10691911" y="8018933"/>
                </a:lnTo>
                <a:lnTo>
                  <a:pt x="0" y="8018933"/>
                </a:lnTo>
                <a:lnTo>
                  <a:pt x="0" y="0"/>
                </a:lnTo>
                <a:close/>
              </a:path>
            </a:pathLst>
          </a:custGeom>
          <a:blipFill>
            <a:blip r:embed="rId3"/>
            <a:stretch>
              <a:fillRect l="0" t="0" r="0" b="0"/>
            </a:stretch>
          </a:blipFill>
        </p:spPr>
      </p:sp>
      <p:sp>
        <p:nvSpPr>
          <p:cNvPr name="TextBox 7" id="7"/>
          <p:cNvSpPr txBox="true"/>
          <p:nvPr/>
        </p:nvSpPr>
        <p:spPr>
          <a:xfrm rot="0">
            <a:off x="515554" y="2693956"/>
            <a:ext cx="5989658" cy="2138463"/>
          </a:xfrm>
          <a:prstGeom prst="rect">
            <a:avLst/>
          </a:prstGeom>
        </p:spPr>
        <p:txBody>
          <a:bodyPr anchor="t" rtlCol="false" tIns="0" lIns="0" bIns="0" rIns="0">
            <a:spAutoFit/>
          </a:bodyPr>
          <a:lstStyle/>
          <a:p>
            <a:pPr algn="just">
              <a:lnSpc>
                <a:spcPts val="3402"/>
              </a:lnSpc>
            </a:pPr>
            <a:r>
              <a:rPr lang="en-US" sz="2617">
                <a:solidFill>
                  <a:srgbClr val="FFFFFF"/>
                </a:solidFill>
                <a:latin typeface="Inter"/>
                <a:ea typeface="Inter"/>
                <a:cs typeface="Inter"/>
                <a:sym typeface="Inter"/>
              </a:rPr>
              <a:t>Quy mô thị trường các sản phẩm từ gấc đạt </a:t>
            </a:r>
            <a:r>
              <a:rPr lang="en-US" sz="2617" b="true">
                <a:solidFill>
                  <a:srgbClr val="FFFFFF"/>
                </a:solidFill>
                <a:latin typeface="Inter Bold"/>
                <a:ea typeface="Inter Bold"/>
                <a:cs typeface="Inter Bold"/>
                <a:sym typeface="Inter Bold"/>
              </a:rPr>
              <a:t>148 triệu USD</a:t>
            </a:r>
            <a:r>
              <a:rPr lang="en-US" sz="2617">
                <a:solidFill>
                  <a:srgbClr val="FFFFFF"/>
                </a:solidFill>
                <a:latin typeface="Inter"/>
                <a:ea typeface="Inter"/>
                <a:cs typeface="Inter"/>
                <a:sym typeface="Inter"/>
              </a:rPr>
              <a:t> năm 2024</a:t>
            </a:r>
          </a:p>
          <a:p>
            <a:pPr algn="just">
              <a:lnSpc>
                <a:spcPts val="3402"/>
              </a:lnSpc>
            </a:pPr>
          </a:p>
          <a:p>
            <a:pPr algn="just" marL="0" indent="0" lvl="0">
              <a:lnSpc>
                <a:spcPts val="3402"/>
              </a:lnSpc>
            </a:pPr>
            <a:r>
              <a:rPr lang="en-US" sz="2617">
                <a:solidFill>
                  <a:srgbClr val="FFFFFF"/>
                </a:solidFill>
                <a:latin typeface="Inter"/>
                <a:ea typeface="Inter"/>
                <a:cs typeface="Inter"/>
                <a:sym typeface="Inter"/>
              </a:rPr>
              <a:t>Dự kiến tăng trưởng lên đến </a:t>
            </a:r>
            <a:r>
              <a:rPr lang="en-US" b="true" sz="2617">
                <a:solidFill>
                  <a:srgbClr val="FFFFFF"/>
                </a:solidFill>
                <a:latin typeface="Inter Bold"/>
                <a:ea typeface="Inter Bold"/>
                <a:cs typeface="Inter Bold"/>
                <a:sym typeface="Inter Bold"/>
              </a:rPr>
              <a:t>395 triệu</a:t>
            </a:r>
            <a:r>
              <a:rPr lang="en-US" sz="2617">
                <a:solidFill>
                  <a:srgbClr val="FFFFFF"/>
                </a:solidFill>
                <a:latin typeface="Inter"/>
                <a:ea typeface="Inter"/>
                <a:cs typeface="Inter"/>
                <a:sym typeface="Inter"/>
              </a:rPr>
              <a:t> USD năm 2033</a:t>
            </a:r>
          </a:p>
        </p:txBody>
      </p:sp>
      <p:sp>
        <p:nvSpPr>
          <p:cNvPr name="TextBox 8" id="8"/>
          <p:cNvSpPr txBox="true"/>
          <p:nvPr/>
        </p:nvSpPr>
        <p:spPr>
          <a:xfrm rot="0">
            <a:off x="1028700" y="287296"/>
            <a:ext cx="9088047" cy="1086616"/>
          </a:xfrm>
          <a:prstGeom prst="rect">
            <a:avLst/>
          </a:prstGeom>
        </p:spPr>
        <p:txBody>
          <a:bodyPr anchor="t" rtlCol="false" tIns="0" lIns="0" bIns="0" rIns="0">
            <a:spAutoFit/>
          </a:bodyPr>
          <a:lstStyle/>
          <a:p>
            <a:pPr algn="l" marL="0" indent="0" lvl="0">
              <a:lnSpc>
                <a:spcPts val="8807"/>
              </a:lnSpc>
            </a:pPr>
            <a:r>
              <a:rPr lang="en-US" b="true" sz="6290">
                <a:solidFill>
                  <a:srgbClr val="A11212"/>
                </a:solidFill>
                <a:latin typeface="Inter Bold"/>
                <a:ea typeface="Inter Bold"/>
                <a:cs typeface="Inter Bold"/>
                <a:sym typeface="Inter Bold"/>
              </a:rPr>
              <a:t>QUY MÔ THỊ TRƯỜNG </a:t>
            </a:r>
          </a:p>
        </p:txBody>
      </p:sp>
      <p:sp>
        <p:nvSpPr>
          <p:cNvPr name="TextBox 9" id="9"/>
          <p:cNvSpPr txBox="true"/>
          <p:nvPr/>
        </p:nvSpPr>
        <p:spPr>
          <a:xfrm rot="0">
            <a:off x="515554" y="5306778"/>
            <a:ext cx="5989658" cy="858218"/>
          </a:xfrm>
          <a:prstGeom prst="rect">
            <a:avLst/>
          </a:prstGeom>
        </p:spPr>
        <p:txBody>
          <a:bodyPr anchor="t" rtlCol="false" tIns="0" lIns="0" bIns="0" rIns="0">
            <a:spAutoFit/>
          </a:bodyPr>
          <a:lstStyle/>
          <a:p>
            <a:pPr algn="just" marL="0" indent="0" lvl="0">
              <a:lnSpc>
                <a:spcPts val="3402"/>
              </a:lnSpc>
            </a:pPr>
            <a:r>
              <a:rPr lang="en-US" sz="2617">
                <a:solidFill>
                  <a:srgbClr val="FFFFFF"/>
                </a:solidFill>
                <a:latin typeface="Inter"/>
                <a:ea typeface="Inter"/>
                <a:cs typeface="Inter"/>
                <a:sym typeface="Inter"/>
              </a:rPr>
              <a:t>Trong khi, Gấc Việt Nam đang có chất lượng thuộc top đầu trên thế giới</a:t>
            </a:r>
          </a:p>
        </p:txBody>
      </p:sp>
      <p:sp>
        <p:nvSpPr>
          <p:cNvPr name="Freeform 10" id="10"/>
          <p:cNvSpPr/>
          <p:nvPr/>
        </p:nvSpPr>
        <p:spPr>
          <a:xfrm flipH="false" flipV="false" rot="0">
            <a:off x="15050223" y="179133"/>
            <a:ext cx="2854019" cy="1194779"/>
          </a:xfrm>
          <a:custGeom>
            <a:avLst/>
            <a:gdLst/>
            <a:ahLst/>
            <a:cxnLst/>
            <a:rect r="r" b="b" t="t" l="l"/>
            <a:pathLst>
              <a:path h="1194779" w="2854019">
                <a:moveTo>
                  <a:pt x="0" y="0"/>
                </a:moveTo>
                <a:lnTo>
                  <a:pt x="2854020" y="0"/>
                </a:lnTo>
                <a:lnTo>
                  <a:pt x="2854020" y="1194779"/>
                </a:lnTo>
                <a:lnTo>
                  <a:pt x="0" y="1194779"/>
                </a:lnTo>
                <a:lnTo>
                  <a:pt x="0" y="0"/>
                </a:lnTo>
                <a:close/>
              </a:path>
            </a:pathLst>
          </a:custGeom>
          <a:blipFill>
            <a:blip r:embed="rId4"/>
            <a:stretch>
              <a:fillRect l="0" t="-67623" r="0" b="-71250"/>
            </a:stretch>
          </a:blipFill>
        </p:spPr>
      </p:sp>
    </p:spTree>
  </p:cSld>
  <p:clrMapOvr>
    <a:masterClrMapping/>
  </p:clrMapOvr>
</p:sld>
</file>

<file path=ppt/slides/slide1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16666" r="0" b="-16666"/>
            </a:stretch>
          </a:blipFill>
        </p:spPr>
      </p:sp>
      <p:sp>
        <p:nvSpPr>
          <p:cNvPr name="Freeform 3" id="3"/>
          <p:cNvSpPr/>
          <p:nvPr/>
        </p:nvSpPr>
        <p:spPr>
          <a:xfrm flipH="false" flipV="false" rot="0">
            <a:off x="15620347" y="179133"/>
            <a:ext cx="2283896" cy="956108"/>
          </a:xfrm>
          <a:custGeom>
            <a:avLst/>
            <a:gdLst/>
            <a:ahLst/>
            <a:cxnLst/>
            <a:rect r="r" b="b" t="t" l="l"/>
            <a:pathLst>
              <a:path h="956108" w="2283896">
                <a:moveTo>
                  <a:pt x="0" y="0"/>
                </a:moveTo>
                <a:lnTo>
                  <a:pt x="2283896" y="0"/>
                </a:lnTo>
                <a:lnTo>
                  <a:pt x="2283896" y="956108"/>
                </a:lnTo>
                <a:lnTo>
                  <a:pt x="0" y="956108"/>
                </a:lnTo>
                <a:lnTo>
                  <a:pt x="0" y="0"/>
                </a:lnTo>
                <a:close/>
              </a:path>
            </a:pathLst>
          </a:custGeom>
          <a:blipFill>
            <a:blip r:embed="rId3"/>
            <a:stretch>
              <a:fillRect l="0" t="-67623" r="0" b="-71250"/>
            </a:stretch>
          </a:blipFill>
        </p:spPr>
      </p:sp>
      <p:sp>
        <p:nvSpPr>
          <p:cNvPr name="Freeform 4" id="4"/>
          <p:cNvSpPr/>
          <p:nvPr/>
        </p:nvSpPr>
        <p:spPr>
          <a:xfrm flipH="false" flipV="false" rot="0">
            <a:off x="360948" y="1028700"/>
            <a:ext cx="17489904" cy="8994332"/>
          </a:xfrm>
          <a:custGeom>
            <a:avLst/>
            <a:gdLst/>
            <a:ahLst/>
            <a:cxnLst/>
            <a:rect r="r" b="b" t="t" l="l"/>
            <a:pathLst>
              <a:path h="8994332" w="17489904">
                <a:moveTo>
                  <a:pt x="0" y="0"/>
                </a:moveTo>
                <a:lnTo>
                  <a:pt x="17489904" y="0"/>
                </a:lnTo>
                <a:lnTo>
                  <a:pt x="17489904" y="8994332"/>
                </a:lnTo>
                <a:lnTo>
                  <a:pt x="0" y="8994332"/>
                </a:lnTo>
                <a:lnTo>
                  <a:pt x="0" y="0"/>
                </a:lnTo>
                <a:close/>
              </a:path>
            </a:pathLst>
          </a:custGeom>
          <a:blipFill>
            <a:blip r:embed="rId4"/>
            <a:stretch>
              <a:fillRect l="0" t="-4690" r="0" b="-4690"/>
            </a:stretch>
          </a:blipFill>
        </p:spPr>
      </p:sp>
    </p:spTree>
  </p:cSld>
  <p:clrMapOvr>
    <a:masterClrMapping/>
  </p:clrMapOvr>
</p:sld>
</file>

<file path=ppt/slides/slide18.xml><?xml version="1.0" encoding="utf-8"?>
<p:sld xmlns:p="http://schemas.openxmlformats.org/presentationml/2006/main" xmlns:a="http://schemas.openxmlformats.org/drawingml/2006/main" xmlns:r="http://schemas.openxmlformats.org/officeDocument/2006/relationships">
  <p:cSld>
    <p:bg>
      <p:bgPr>
        <a:solidFill>
          <a:srgbClr val="A11212"/>
        </a:solidFill>
      </p:bgPr>
    </p:bg>
    <p:spTree>
      <p:nvGrpSpPr>
        <p:cNvPr id="1" name=""/>
        <p:cNvGrpSpPr/>
        <p:nvPr/>
      </p:nvGrpSpPr>
      <p:grpSpPr>
        <a:xfrm>
          <a:off x="0" y="0"/>
          <a:ext cx="0" cy="0"/>
          <a:chOff x="0" y="0"/>
          <a:chExt cx="0" cy="0"/>
        </a:xfrm>
      </p:grpSpPr>
      <p:sp>
        <p:nvSpPr>
          <p:cNvPr name="AutoShape 2" id="2"/>
          <p:cNvSpPr/>
          <p:nvPr/>
        </p:nvSpPr>
        <p:spPr>
          <a:xfrm rot="0">
            <a:off x="0" y="0"/>
            <a:ext cx="7088107" cy="10287000"/>
          </a:xfrm>
          <a:prstGeom prst="rect">
            <a:avLst/>
          </a:prstGeom>
          <a:solidFill>
            <a:srgbClr val="FFFFFF"/>
          </a:solidFill>
        </p:spPr>
      </p:sp>
      <p:sp>
        <p:nvSpPr>
          <p:cNvPr name="Freeform 3" id="3"/>
          <p:cNvSpPr/>
          <p:nvPr/>
        </p:nvSpPr>
        <p:spPr>
          <a:xfrm flipH="false" flipV="false" rot="0">
            <a:off x="2175493" y="8782587"/>
            <a:ext cx="3229405" cy="1773237"/>
          </a:xfrm>
          <a:custGeom>
            <a:avLst/>
            <a:gdLst/>
            <a:ahLst/>
            <a:cxnLst/>
            <a:rect r="r" b="b" t="t" l="l"/>
            <a:pathLst>
              <a:path h="1773237" w="3229405">
                <a:moveTo>
                  <a:pt x="0" y="0"/>
                </a:moveTo>
                <a:lnTo>
                  <a:pt x="3229405" y="0"/>
                </a:lnTo>
                <a:lnTo>
                  <a:pt x="3229405" y="1773237"/>
                </a:lnTo>
                <a:lnTo>
                  <a:pt x="0" y="1773237"/>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true" flipV="true" rot="0">
            <a:off x="2175493" y="-199603"/>
            <a:ext cx="3229405" cy="1773237"/>
          </a:xfrm>
          <a:custGeom>
            <a:avLst/>
            <a:gdLst/>
            <a:ahLst/>
            <a:cxnLst/>
            <a:rect r="r" b="b" t="t" l="l"/>
            <a:pathLst>
              <a:path h="1773237" w="3229405">
                <a:moveTo>
                  <a:pt x="3229405" y="1773237"/>
                </a:moveTo>
                <a:lnTo>
                  <a:pt x="0" y="1773237"/>
                </a:lnTo>
                <a:lnTo>
                  <a:pt x="0" y="0"/>
                </a:lnTo>
                <a:lnTo>
                  <a:pt x="3229405" y="0"/>
                </a:lnTo>
                <a:lnTo>
                  <a:pt x="3229405" y="1773237"/>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5" id="5"/>
          <p:cNvSpPr/>
          <p:nvPr/>
        </p:nvSpPr>
        <p:spPr>
          <a:xfrm flipH="false" flipV="false" rot="0">
            <a:off x="-45340" y="-2498902"/>
            <a:ext cx="7248903" cy="7808644"/>
          </a:xfrm>
          <a:custGeom>
            <a:avLst/>
            <a:gdLst/>
            <a:ahLst/>
            <a:cxnLst/>
            <a:rect r="r" b="b" t="t" l="l"/>
            <a:pathLst>
              <a:path h="7808644" w="7248903">
                <a:moveTo>
                  <a:pt x="0" y="0"/>
                </a:moveTo>
                <a:lnTo>
                  <a:pt x="7248903" y="0"/>
                </a:lnTo>
                <a:lnTo>
                  <a:pt x="7248903" y="7808645"/>
                </a:lnTo>
                <a:lnTo>
                  <a:pt x="0" y="7808645"/>
                </a:lnTo>
                <a:lnTo>
                  <a:pt x="0" y="0"/>
                </a:lnTo>
                <a:close/>
              </a:path>
            </a:pathLst>
          </a:custGeom>
          <a:blipFill>
            <a:blip r:embed="rId4"/>
            <a:stretch>
              <a:fillRect l="0" t="-11887" r="0" b="-11887"/>
            </a:stretch>
          </a:blipFill>
        </p:spPr>
      </p:sp>
      <p:sp>
        <p:nvSpPr>
          <p:cNvPr name="Freeform 6" id="6"/>
          <p:cNvSpPr/>
          <p:nvPr/>
        </p:nvSpPr>
        <p:spPr>
          <a:xfrm flipH="false" flipV="false" rot="0">
            <a:off x="-66438" y="5143500"/>
            <a:ext cx="7291099" cy="5251356"/>
          </a:xfrm>
          <a:custGeom>
            <a:avLst/>
            <a:gdLst/>
            <a:ahLst/>
            <a:cxnLst/>
            <a:rect r="r" b="b" t="t" l="l"/>
            <a:pathLst>
              <a:path h="5251356" w="7291099">
                <a:moveTo>
                  <a:pt x="0" y="0"/>
                </a:moveTo>
                <a:lnTo>
                  <a:pt x="7291100" y="0"/>
                </a:lnTo>
                <a:lnTo>
                  <a:pt x="7291100" y="5251356"/>
                </a:lnTo>
                <a:lnTo>
                  <a:pt x="0" y="5251356"/>
                </a:lnTo>
                <a:lnTo>
                  <a:pt x="0" y="0"/>
                </a:lnTo>
                <a:close/>
              </a:path>
            </a:pathLst>
          </a:custGeom>
          <a:blipFill>
            <a:blip r:embed="rId5"/>
            <a:stretch>
              <a:fillRect l="0" t="-2065" r="0" b="-2065"/>
            </a:stretch>
          </a:blipFill>
        </p:spPr>
      </p:sp>
      <p:sp>
        <p:nvSpPr>
          <p:cNvPr name="Freeform 7" id="7"/>
          <p:cNvSpPr/>
          <p:nvPr/>
        </p:nvSpPr>
        <p:spPr>
          <a:xfrm flipH="false" flipV="false" rot="0">
            <a:off x="7716990" y="194401"/>
            <a:ext cx="2854019" cy="1194779"/>
          </a:xfrm>
          <a:custGeom>
            <a:avLst/>
            <a:gdLst/>
            <a:ahLst/>
            <a:cxnLst/>
            <a:rect r="r" b="b" t="t" l="l"/>
            <a:pathLst>
              <a:path h="1194779" w="2854019">
                <a:moveTo>
                  <a:pt x="0" y="0"/>
                </a:moveTo>
                <a:lnTo>
                  <a:pt x="2854020" y="0"/>
                </a:lnTo>
                <a:lnTo>
                  <a:pt x="2854020" y="1194779"/>
                </a:lnTo>
                <a:lnTo>
                  <a:pt x="0" y="1194779"/>
                </a:lnTo>
                <a:lnTo>
                  <a:pt x="0" y="0"/>
                </a:lnTo>
                <a:close/>
              </a:path>
            </a:pathLst>
          </a:custGeom>
          <a:blipFill>
            <a:blip r:embed="rId6"/>
            <a:stretch>
              <a:fillRect l="0" t="-67623" r="0" b="-71250"/>
            </a:stretch>
          </a:blipFill>
        </p:spPr>
      </p:sp>
      <p:sp>
        <p:nvSpPr>
          <p:cNvPr name="Freeform 8" id="8"/>
          <p:cNvSpPr/>
          <p:nvPr/>
        </p:nvSpPr>
        <p:spPr>
          <a:xfrm flipH="false" flipV="false" rot="0">
            <a:off x="7716990" y="6249574"/>
            <a:ext cx="2737115" cy="1823603"/>
          </a:xfrm>
          <a:custGeom>
            <a:avLst/>
            <a:gdLst/>
            <a:ahLst/>
            <a:cxnLst/>
            <a:rect r="r" b="b" t="t" l="l"/>
            <a:pathLst>
              <a:path h="1823603" w="2737115">
                <a:moveTo>
                  <a:pt x="0" y="0"/>
                </a:moveTo>
                <a:lnTo>
                  <a:pt x="2737116" y="0"/>
                </a:lnTo>
                <a:lnTo>
                  <a:pt x="2737116" y="1823603"/>
                </a:lnTo>
                <a:lnTo>
                  <a:pt x="0" y="1823603"/>
                </a:lnTo>
                <a:lnTo>
                  <a:pt x="0" y="0"/>
                </a:lnTo>
                <a:close/>
              </a:path>
            </a:pathLst>
          </a:custGeom>
          <a:blipFill>
            <a:blip r:embed="rId7"/>
            <a:stretch>
              <a:fillRect l="0" t="0" r="0" b="0"/>
            </a:stretch>
          </a:blipFill>
        </p:spPr>
      </p:sp>
      <p:sp>
        <p:nvSpPr>
          <p:cNvPr name="Freeform 9" id="9"/>
          <p:cNvSpPr/>
          <p:nvPr/>
        </p:nvSpPr>
        <p:spPr>
          <a:xfrm flipH="false" flipV="false" rot="0">
            <a:off x="11082756" y="6249574"/>
            <a:ext cx="2720045" cy="1816990"/>
          </a:xfrm>
          <a:custGeom>
            <a:avLst/>
            <a:gdLst/>
            <a:ahLst/>
            <a:cxnLst/>
            <a:rect r="r" b="b" t="t" l="l"/>
            <a:pathLst>
              <a:path h="1816990" w="2720045">
                <a:moveTo>
                  <a:pt x="0" y="0"/>
                </a:moveTo>
                <a:lnTo>
                  <a:pt x="2720045" y="0"/>
                </a:lnTo>
                <a:lnTo>
                  <a:pt x="2720045" y="1816990"/>
                </a:lnTo>
                <a:lnTo>
                  <a:pt x="0" y="1816990"/>
                </a:lnTo>
                <a:lnTo>
                  <a:pt x="0" y="0"/>
                </a:lnTo>
                <a:close/>
              </a:path>
            </a:pathLst>
          </a:custGeom>
          <a:blipFill>
            <a:blip r:embed="rId8"/>
            <a:stretch>
              <a:fillRect l="0" t="0" r="0" b="0"/>
            </a:stretch>
          </a:blipFill>
        </p:spPr>
      </p:sp>
      <p:sp>
        <p:nvSpPr>
          <p:cNvPr name="Freeform 10" id="10"/>
          <p:cNvSpPr/>
          <p:nvPr/>
        </p:nvSpPr>
        <p:spPr>
          <a:xfrm flipH="false" flipV="false" rot="0">
            <a:off x="14545160" y="6249574"/>
            <a:ext cx="3396433" cy="1698216"/>
          </a:xfrm>
          <a:custGeom>
            <a:avLst/>
            <a:gdLst/>
            <a:ahLst/>
            <a:cxnLst/>
            <a:rect r="r" b="b" t="t" l="l"/>
            <a:pathLst>
              <a:path h="1698216" w="3396433">
                <a:moveTo>
                  <a:pt x="0" y="0"/>
                </a:moveTo>
                <a:lnTo>
                  <a:pt x="3396433" y="0"/>
                </a:lnTo>
                <a:lnTo>
                  <a:pt x="3396433" y="1698216"/>
                </a:lnTo>
                <a:lnTo>
                  <a:pt x="0" y="1698216"/>
                </a:lnTo>
                <a:lnTo>
                  <a:pt x="0" y="0"/>
                </a:lnTo>
                <a:close/>
              </a:path>
            </a:pathLst>
          </a:custGeom>
          <a:blipFill>
            <a:blip r:embed="rId9"/>
            <a:stretch>
              <a:fillRect l="0" t="0" r="0" b="0"/>
            </a:stretch>
          </a:blipFill>
        </p:spPr>
      </p:sp>
      <p:sp>
        <p:nvSpPr>
          <p:cNvPr name="TextBox 11" id="11"/>
          <p:cNvSpPr txBox="true"/>
          <p:nvPr/>
        </p:nvSpPr>
        <p:spPr>
          <a:xfrm rot="0">
            <a:off x="8688332" y="2258374"/>
            <a:ext cx="8435166" cy="552450"/>
          </a:xfrm>
          <a:prstGeom prst="rect">
            <a:avLst/>
          </a:prstGeom>
        </p:spPr>
        <p:txBody>
          <a:bodyPr anchor="t" rtlCol="false" tIns="0" lIns="0" bIns="0" rIns="0">
            <a:spAutoFit/>
          </a:bodyPr>
          <a:lstStyle/>
          <a:p>
            <a:pPr algn="l" marL="0" indent="0" lvl="0">
              <a:lnSpc>
                <a:spcPts val="4314"/>
              </a:lnSpc>
            </a:pPr>
            <a:r>
              <a:rPr lang="en-US" b="true" sz="3595">
                <a:solidFill>
                  <a:srgbClr val="FFFFFF"/>
                </a:solidFill>
                <a:latin typeface="Inter Bold"/>
                <a:ea typeface="Inter Bold"/>
                <a:cs typeface="Inter Bold"/>
                <a:sym typeface="Inter Bold"/>
              </a:rPr>
              <a:t>THỊ TRƯỜNG HIỆN TẠI </a:t>
            </a:r>
          </a:p>
        </p:txBody>
      </p:sp>
      <p:sp>
        <p:nvSpPr>
          <p:cNvPr name="TextBox 12" id="12"/>
          <p:cNvSpPr txBox="true"/>
          <p:nvPr/>
        </p:nvSpPr>
        <p:spPr>
          <a:xfrm rot="0">
            <a:off x="8688332" y="4124698"/>
            <a:ext cx="8435166" cy="2343009"/>
          </a:xfrm>
          <a:prstGeom prst="rect">
            <a:avLst/>
          </a:prstGeom>
        </p:spPr>
        <p:txBody>
          <a:bodyPr anchor="t" rtlCol="false" tIns="0" lIns="0" bIns="0" rIns="0">
            <a:spAutoFit/>
          </a:bodyPr>
          <a:lstStyle/>
          <a:p>
            <a:pPr algn="just">
              <a:lnSpc>
                <a:spcPts val="3707"/>
              </a:lnSpc>
            </a:pPr>
            <a:r>
              <a:rPr lang="en-US" sz="2648">
                <a:solidFill>
                  <a:srgbClr val="FFFFFF"/>
                </a:solidFill>
                <a:latin typeface="Inter"/>
                <a:ea typeface="Inter"/>
                <a:cs typeface="Inter"/>
                <a:sym typeface="Inter"/>
              </a:rPr>
              <a:t>Sản phẩm xuất khẩu một số thị trường:</a:t>
            </a:r>
          </a:p>
          <a:p>
            <a:pPr algn="just" marL="571756" indent="-285878" lvl="1">
              <a:lnSpc>
                <a:spcPts val="3707"/>
              </a:lnSpc>
              <a:buFont typeface="Arial"/>
              <a:buChar char="•"/>
            </a:pPr>
            <a:r>
              <a:rPr lang="en-US" sz="2648">
                <a:solidFill>
                  <a:srgbClr val="FFFFFF"/>
                </a:solidFill>
                <a:latin typeface="Inter"/>
                <a:ea typeface="Inter"/>
                <a:cs typeface="Inter"/>
                <a:sym typeface="Inter"/>
              </a:rPr>
              <a:t>Ấn Độ</a:t>
            </a:r>
          </a:p>
          <a:p>
            <a:pPr algn="just" marL="571756" indent="-285878" lvl="1">
              <a:lnSpc>
                <a:spcPts val="3707"/>
              </a:lnSpc>
              <a:buFont typeface="Arial"/>
              <a:buChar char="•"/>
            </a:pPr>
            <a:r>
              <a:rPr lang="en-US" sz="2648">
                <a:solidFill>
                  <a:srgbClr val="FFFFFF"/>
                </a:solidFill>
                <a:latin typeface="Inter"/>
                <a:ea typeface="Inter"/>
                <a:cs typeface="Inter"/>
                <a:sym typeface="Inter"/>
              </a:rPr>
              <a:t>Đài Loan</a:t>
            </a:r>
          </a:p>
          <a:p>
            <a:pPr algn="just" marL="571756" indent="-285878" lvl="1">
              <a:lnSpc>
                <a:spcPts val="3707"/>
              </a:lnSpc>
              <a:buFont typeface="Arial"/>
              <a:buChar char="•"/>
            </a:pPr>
            <a:r>
              <a:rPr lang="en-US" sz="2648">
                <a:solidFill>
                  <a:srgbClr val="FFFFFF"/>
                </a:solidFill>
                <a:latin typeface="Inter"/>
                <a:ea typeface="Inter"/>
                <a:cs typeface="Inter"/>
                <a:sym typeface="Inter"/>
              </a:rPr>
              <a:t>Hàn Quốc,...</a:t>
            </a:r>
          </a:p>
          <a:p>
            <a:pPr algn="just">
              <a:lnSpc>
                <a:spcPts val="3707"/>
              </a:lnSpc>
            </a:pPr>
          </a:p>
        </p:txBody>
      </p:sp>
    </p:spTree>
  </p:cSld>
  <p:clrMapOvr>
    <a:masterClrMapping/>
  </p:clrMapOvr>
</p:sld>
</file>

<file path=ppt/slides/slide19.xml><?xml version="1.0" encoding="utf-8"?>
<p:sld xmlns:p="http://schemas.openxmlformats.org/presentationml/2006/main" xmlns:a="http://schemas.openxmlformats.org/drawingml/2006/main" xmlns:r="http://schemas.openxmlformats.org/officeDocument/2006/relationships">
  <p:cSld>
    <p:bg>
      <p:bgPr>
        <a:solidFill>
          <a:srgbClr val="A11212"/>
        </a:solidFill>
      </p:bgPr>
    </p:bg>
    <p:spTree>
      <p:nvGrpSpPr>
        <p:cNvPr id="1" name=""/>
        <p:cNvGrpSpPr/>
        <p:nvPr/>
      </p:nvGrpSpPr>
      <p:grpSpPr>
        <a:xfrm>
          <a:off x="0" y="0"/>
          <a:ext cx="0" cy="0"/>
          <a:chOff x="0" y="0"/>
          <a:chExt cx="0" cy="0"/>
        </a:xfrm>
      </p:grpSpPr>
      <p:sp>
        <p:nvSpPr>
          <p:cNvPr name="AutoShape 2" id="2"/>
          <p:cNvSpPr/>
          <p:nvPr/>
        </p:nvSpPr>
        <p:spPr>
          <a:xfrm rot="0">
            <a:off x="0" y="0"/>
            <a:ext cx="7088107" cy="10287000"/>
          </a:xfrm>
          <a:prstGeom prst="rect">
            <a:avLst/>
          </a:prstGeom>
          <a:solidFill>
            <a:srgbClr val="FFFFFF"/>
          </a:solidFill>
        </p:spPr>
      </p:sp>
      <p:sp>
        <p:nvSpPr>
          <p:cNvPr name="Freeform 3" id="3"/>
          <p:cNvSpPr/>
          <p:nvPr/>
        </p:nvSpPr>
        <p:spPr>
          <a:xfrm flipH="false" flipV="false" rot="0">
            <a:off x="2175493" y="8782587"/>
            <a:ext cx="3229405" cy="1773237"/>
          </a:xfrm>
          <a:custGeom>
            <a:avLst/>
            <a:gdLst/>
            <a:ahLst/>
            <a:cxnLst/>
            <a:rect r="r" b="b" t="t" l="l"/>
            <a:pathLst>
              <a:path h="1773237" w="3229405">
                <a:moveTo>
                  <a:pt x="0" y="0"/>
                </a:moveTo>
                <a:lnTo>
                  <a:pt x="3229405" y="0"/>
                </a:lnTo>
                <a:lnTo>
                  <a:pt x="3229405" y="1773237"/>
                </a:lnTo>
                <a:lnTo>
                  <a:pt x="0" y="1773237"/>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true" flipV="true" rot="0">
            <a:off x="2175493" y="-199603"/>
            <a:ext cx="3229405" cy="1773237"/>
          </a:xfrm>
          <a:custGeom>
            <a:avLst/>
            <a:gdLst/>
            <a:ahLst/>
            <a:cxnLst/>
            <a:rect r="r" b="b" t="t" l="l"/>
            <a:pathLst>
              <a:path h="1773237" w="3229405">
                <a:moveTo>
                  <a:pt x="3229405" y="1773237"/>
                </a:moveTo>
                <a:lnTo>
                  <a:pt x="0" y="1773237"/>
                </a:lnTo>
                <a:lnTo>
                  <a:pt x="0" y="0"/>
                </a:lnTo>
                <a:lnTo>
                  <a:pt x="3229405" y="0"/>
                </a:lnTo>
                <a:lnTo>
                  <a:pt x="3229405" y="1773237"/>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5" id="5"/>
          <p:cNvSpPr/>
          <p:nvPr/>
        </p:nvSpPr>
        <p:spPr>
          <a:xfrm flipH="false" flipV="false" rot="0">
            <a:off x="-829323" y="0"/>
            <a:ext cx="8078226" cy="5143500"/>
          </a:xfrm>
          <a:custGeom>
            <a:avLst/>
            <a:gdLst/>
            <a:ahLst/>
            <a:cxnLst/>
            <a:rect r="r" b="b" t="t" l="l"/>
            <a:pathLst>
              <a:path h="5143500" w="8078226">
                <a:moveTo>
                  <a:pt x="0" y="0"/>
                </a:moveTo>
                <a:lnTo>
                  <a:pt x="8078226" y="0"/>
                </a:lnTo>
                <a:lnTo>
                  <a:pt x="8078226" y="5143500"/>
                </a:lnTo>
                <a:lnTo>
                  <a:pt x="0" y="5143500"/>
                </a:lnTo>
                <a:lnTo>
                  <a:pt x="0" y="0"/>
                </a:lnTo>
                <a:close/>
              </a:path>
            </a:pathLst>
          </a:custGeom>
          <a:blipFill>
            <a:blip r:embed="rId4"/>
            <a:stretch>
              <a:fillRect l="-6665" t="0" r="-6665" b="0"/>
            </a:stretch>
          </a:blipFill>
        </p:spPr>
      </p:sp>
      <p:sp>
        <p:nvSpPr>
          <p:cNvPr name="Freeform 6" id="6"/>
          <p:cNvSpPr/>
          <p:nvPr/>
        </p:nvSpPr>
        <p:spPr>
          <a:xfrm flipH="false" flipV="false" rot="0">
            <a:off x="-66438" y="5143500"/>
            <a:ext cx="7291099" cy="5251356"/>
          </a:xfrm>
          <a:custGeom>
            <a:avLst/>
            <a:gdLst/>
            <a:ahLst/>
            <a:cxnLst/>
            <a:rect r="r" b="b" t="t" l="l"/>
            <a:pathLst>
              <a:path h="5251356" w="7291099">
                <a:moveTo>
                  <a:pt x="0" y="0"/>
                </a:moveTo>
                <a:lnTo>
                  <a:pt x="7291100" y="0"/>
                </a:lnTo>
                <a:lnTo>
                  <a:pt x="7291100" y="5251356"/>
                </a:lnTo>
                <a:lnTo>
                  <a:pt x="0" y="5251356"/>
                </a:lnTo>
                <a:lnTo>
                  <a:pt x="0" y="0"/>
                </a:lnTo>
                <a:close/>
              </a:path>
            </a:pathLst>
          </a:custGeom>
          <a:blipFill>
            <a:blip r:embed="rId5"/>
            <a:stretch>
              <a:fillRect l="0" t="-42673" r="0" b="-42673"/>
            </a:stretch>
          </a:blipFill>
        </p:spPr>
      </p:sp>
      <p:sp>
        <p:nvSpPr>
          <p:cNvPr name="Freeform 7" id="7"/>
          <p:cNvSpPr/>
          <p:nvPr/>
        </p:nvSpPr>
        <p:spPr>
          <a:xfrm flipH="false" flipV="false" rot="0">
            <a:off x="7716990" y="194401"/>
            <a:ext cx="2854019" cy="1194779"/>
          </a:xfrm>
          <a:custGeom>
            <a:avLst/>
            <a:gdLst/>
            <a:ahLst/>
            <a:cxnLst/>
            <a:rect r="r" b="b" t="t" l="l"/>
            <a:pathLst>
              <a:path h="1194779" w="2854019">
                <a:moveTo>
                  <a:pt x="0" y="0"/>
                </a:moveTo>
                <a:lnTo>
                  <a:pt x="2854020" y="0"/>
                </a:lnTo>
                <a:lnTo>
                  <a:pt x="2854020" y="1194779"/>
                </a:lnTo>
                <a:lnTo>
                  <a:pt x="0" y="1194779"/>
                </a:lnTo>
                <a:lnTo>
                  <a:pt x="0" y="0"/>
                </a:lnTo>
                <a:close/>
              </a:path>
            </a:pathLst>
          </a:custGeom>
          <a:blipFill>
            <a:blip r:embed="rId6"/>
            <a:stretch>
              <a:fillRect l="0" t="-67623" r="0" b="-71250"/>
            </a:stretch>
          </a:blipFill>
        </p:spPr>
      </p:sp>
      <p:sp>
        <p:nvSpPr>
          <p:cNvPr name="Freeform 8" id="8"/>
          <p:cNvSpPr/>
          <p:nvPr/>
        </p:nvSpPr>
        <p:spPr>
          <a:xfrm flipH="false" flipV="false" rot="0">
            <a:off x="7491154" y="5392172"/>
            <a:ext cx="1066488" cy="1096389"/>
          </a:xfrm>
          <a:custGeom>
            <a:avLst/>
            <a:gdLst/>
            <a:ahLst/>
            <a:cxnLst/>
            <a:rect r="r" b="b" t="t" l="l"/>
            <a:pathLst>
              <a:path h="1096389" w="1066488">
                <a:moveTo>
                  <a:pt x="0" y="0"/>
                </a:moveTo>
                <a:lnTo>
                  <a:pt x="1066488" y="0"/>
                </a:lnTo>
                <a:lnTo>
                  <a:pt x="1066488" y="1096390"/>
                </a:lnTo>
                <a:lnTo>
                  <a:pt x="0" y="1096390"/>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TextBox 9" id="9"/>
          <p:cNvSpPr txBox="true"/>
          <p:nvPr/>
        </p:nvSpPr>
        <p:spPr>
          <a:xfrm rot="0">
            <a:off x="10465005" y="1564109"/>
            <a:ext cx="5386645" cy="552450"/>
          </a:xfrm>
          <a:prstGeom prst="rect">
            <a:avLst/>
          </a:prstGeom>
        </p:spPr>
        <p:txBody>
          <a:bodyPr anchor="t" rtlCol="false" tIns="0" lIns="0" bIns="0" rIns="0">
            <a:spAutoFit/>
          </a:bodyPr>
          <a:lstStyle/>
          <a:p>
            <a:pPr algn="l" marL="0" indent="0" lvl="0">
              <a:lnSpc>
                <a:spcPts val="4314"/>
              </a:lnSpc>
            </a:pPr>
            <a:r>
              <a:rPr lang="en-US" b="true" sz="3595">
                <a:solidFill>
                  <a:srgbClr val="FFFFFF"/>
                </a:solidFill>
                <a:latin typeface="Inter Bold"/>
                <a:ea typeface="Inter Bold"/>
                <a:cs typeface="Inter Bold"/>
                <a:sym typeface="Inter Bold"/>
              </a:rPr>
              <a:t>CÔNG SUẤT HIỆN TẠI</a:t>
            </a:r>
          </a:p>
        </p:txBody>
      </p:sp>
      <p:sp>
        <p:nvSpPr>
          <p:cNvPr name="TextBox 10" id="10"/>
          <p:cNvSpPr txBox="true"/>
          <p:nvPr/>
        </p:nvSpPr>
        <p:spPr>
          <a:xfrm rot="0">
            <a:off x="8824134" y="2150560"/>
            <a:ext cx="8435166" cy="3789807"/>
          </a:xfrm>
          <a:prstGeom prst="rect">
            <a:avLst/>
          </a:prstGeom>
        </p:spPr>
        <p:txBody>
          <a:bodyPr anchor="t" rtlCol="false" tIns="0" lIns="0" bIns="0" rIns="0">
            <a:spAutoFit/>
          </a:bodyPr>
          <a:lstStyle/>
          <a:p>
            <a:pPr algn="just" marL="561341" indent="-280670" lvl="1">
              <a:lnSpc>
                <a:spcPts val="5018"/>
              </a:lnSpc>
              <a:buFont typeface="Arial"/>
              <a:buChar char="•"/>
            </a:pPr>
            <a:r>
              <a:rPr lang="en-US" b="true" sz="2600">
                <a:solidFill>
                  <a:srgbClr val="FFFFFF"/>
                </a:solidFill>
                <a:latin typeface="Inter Bold"/>
                <a:ea typeface="Inter Bold"/>
                <a:cs typeface="Inter Bold"/>
                <a:sym typeface="Inter Bold"/>
              </a:rPr>
              <a:t>Chế biến 2000 - 3000 tấn quả gấc / năm</a:t>
            </a:r>
          </a:p>
          <a:p>
            <a:pPr algn="just" marL="561341" indent="-280670" lvl="1">
              <a:lnSpc>
                <a:spcPts val="5018"/>
              </a:lnSpc>
              <a:buFont typeface="Arial"/>
              <a:buChar char="•"/>
            </a:pPr>
            <a:r>
              <a:rPr lang="en-US" b="true" sz="2600">
                <a:solidFill>
                  <a:srgbClr val="FFFFFF"/>
                </a:solidFill>
                <a:latin typeface="Inter Bold"/>
                <a:ea typeface="Inter Bold"/>
                <a:cs typeface="Inter Bold"/>
                <a:sym typeface="Inter Bold"/>
              </a:rPr>
              <a:t>Cung cấp ra thị trường :</a:t>
            </a:r>
          </a:p>
          <a:p>
            <a:pPr algn="just">
              <a:lnSpc>
                <a:spcPts val="5018"/>
              </a:lnSpc>
            </a:pPr>
            <a:r>
              <a:rPr lang="en-US" sz="2600" b="true">
                <a:solidFill>
                  <a:srgbClr val="FFFFFF"/>
                </a:solidFill>
                <a:latin typeface="Inter Bold"/>
                <a:ea typeface="Inter Bold"/>
                <a:cs typeface="Inter Bold"/>
                <a:sym typeface="Inter Bold"/>
              </a:rPr>
              <a:t>&gt; 60 tấn màng gấc sấy khô</a:t>
            </a:r>
          </a:p>
          <a:p>
            <a:pPr algn="just">
              <a:lnSpc>
                <a:spcPts val="5018"/>
              </a:lnSpc>
            </a:pPr>
            <a:r>
              <a:rPr lang="en-US" sz="2600" b="true">
                <a:solidFill>
                  <a:srgbClr val="FFFFFF"/>
                </a:solidFill>
                <a:latin typeface="Inter Bold"/>
                <a:ea typeface="Inter Bold"/>
                <a:cs typeface="Inter Bold"/>
                <a:sym typeface="Inter Bold"/>
              </a:rPr>
              <a:t>Hàng trăm lít dầu gấc nguyên chất</a:t>
            </a:r>
          </a:p>
          <a:p>
            <a:pPr algn="just">
              <a:lnSpc>
                <a:spcPts val="5018"/>
              </a:lnSpc>
            </a:pPr>
            <a:r>
              <a:rPr lang="en-US" sz="2600" b="true">
                <a:solidFill>
                  <a:srgbClr val="FFFFFF"/>
                </a:solidFill>
                <a:latin typeface="Inter Bold"/>
                <a:ea typeface="Inter Bold"/>
                <a:cs typeface="Inter Bold"/>
                <a:sym typeface="Inter Bold"/>
              </a:rPr>
              <a:t>&gt; 20 tấn bột gấc sấy lạnh</a:t>
            </a:r>
          </a:p>
          <a:p>
            <a:pPr algn="just">
              <a:lnSpc>
                <a:spcPts val="1300"/>
              </a:lnSpc>
            </a:pPr>
          </a:p>
          <a:p>
            <a:pPr algn="just">
              <a:lnSpc>
                <a:spcPts val="3640"/>
              </a:lnSpc>
            </a:pPr>
          </a:p>
        </p:txBody>
      </p:sp>
      <p:sp>
        <p:nvSpPr>
          <p:cNvPr name="TextBox 11" id="11"/>
          <p:cNvSpPr txBox="true"/>
          <p:nvPr/>
        </p:nvSpPr>
        <p:spPr>
          <a:xfrm rot="0">
            <a:off x="8720065" y="5668090"/>
            <a:ext cx="8435166" cy="4154551"/>
          </a:xfrm>
          <a:prstGeom prst="rect">
            <a:avLst/>
          </a:prstGeom>
        </p:spPr>
        <p:txBody>
          <a:bodyPr anchor="t" rtlCol="false" tIns="0" lIns="0" bIns="0" rIns="0">
            <a:spAutoFit/>
          </a:bodyPr>
          <a:lstStyle/>
          <a:p>
            <a:pPr algn="just">
              <a:lnSpc>
                <a:spcPts val="3640"/>
              </a:lnSpc>
            </a:pPr>
            <a:r>
              <a:rPr lang="en-US" b="true" sz="2600" i="true">
                <a:solidFill>
                  <a:srgbClr val="FFFFFF"/>
                </a:solidFill>
                <a:latin typeface="Inter Bold Italics"/>
                <a:ea typeface="Inter Bold Italics"/>
                <a:cs typeface="Inter Bold Italics"/>
                <a:sym typeface="Inter Bold Italics"/>
              </a:rPr>
              <a:t>Nhà máy đang nâng công suất lên gấp 3 lần, dự kiến hoàn thành vào tháng 12/2025. </a:t>
            </a:r>
          </a:p>
          <a:p>
            <a:pPr algn="just">
              <a:lnSpc>
                <a:spcPts val="3640"/>
              </a:lnSpc>
            </a:pPr>
            <a:r>
              <a:rPr lang="en-US" sz="2600" i="true">
                <a:solidFill>
                  <a:srgbClr val="FFFFFF"/>
                </a:solidFill>
                <a:latin typeface="Inter Italics"/>
                <a:ea typeface="Inter Italics"/>
                <a:cs typeface="Inter Italics"/>
                <a:sym typeface="Inter Italics"/>
              </a:rPr>
              <a:t>Sau nâng công suất:</a:t>
            </a:r>
          </a:p>
          <a:p>
            <a:pPr algn="just" marL="561341" indent="-280670" lvl="1">
              <a:lnSpc>
                <a:spcPts val="4524"/>
              </a:lnSpc>
              <a:buFont typeface="Arial"/>
              <a:buChar char="•"/>
            </a:pPr>
            <a:r>
              <a:rPr lang="en-US" sz="2600" i="true">
                <a:solidFill>
                  <a:srgbClr val="FFFFFF"/>
                </a:solidFill>
                <a:latin typeface="Inter Italics"/>
                <a:ea typeface="Inter Italics"/>
                <a:cs typeface="Inter Italics"/>
                <a:sym typeface="Inter Italics"/>
              </a:rPr>
              <a:t>Chế biến gần</a:t>
            </a:r>
            <a:r>
              <a:rPr lang="en-US" b="true" sz="2600" i="true">
                <a:solidFill>
                  <a:srgbClr val="FFFFFF"/>
                </a:solidFill>
                <a:latin typeface="Inter Bold Italics"/>
                <a:ea typeface="Inter Bold Italics"/>
                <a:cs typeface="Inter Bold Italics"/>
                <a:sym typeface="Inter Bold Italics"/>
              </a:rPr>
              <a:t> 10.000 tấn quả/ năm</a:t>
            </a:r>
            <a:r>
              <a:rPr lang="en-US" sz="2600" i="true">
                <a:solidFill>
                  <a:srgbClr val="FFFFFF"/>
                </a:solidFill>
                <a:latin typeface="Inter Italics"/>
                <a:ea typeface="Inter Italics"/>
                <a:cs typeface="Inter Italics"/>
                <a:sym typeface="Inter Italics"/>
              </a:rPr>
              <a:t> tương đương</a:t>
            </a:r>
            <a:r>
              <a:rPr lang="en-US" b="true" sz="2600" i="true">
                <a:solidFill>
                  <a:srgbClr val="FFFFFF"/>
                </a:solidFill>
                <a:latin typeface="Inter Bold Italics"/>
                <a:ea typeface="Inter Bold Italics"/>
                <a:cs typeface="Inter Bold Italics"/>
                <a:sym typeface="Inter Bold Italics"/>
              </a:rPr>
              <a:t> ~ 800ha </a:t>
            </a:r>
            <a:r>
              <a:rPr lang="en-US" sz="2600" i="true">
                <a:solidFill>
                  <a:srgbClr val="FFFFFF"/>
                </a:solidFill>
                <a:latin typeface="Inter Italics"/>
                <a:ea typeface="Inter Italics"/>
                <a:cs typeface="Inter Italics"/>
                <a:sym typeface="Inter Italics"/>
              </a:rPr>
              <a:t>vùng trồng</a:t>
            </a:r>
            <a:r>
              <a:rPr lang="en-US" b="true" sz="2600" i="true">
                <a:solidFill>
                  <a:srgbClr val="FFFFFF"/>
                </a:solidFill>
                <a:latin typeface="Inter Bold Italics"/>
                <a:ea typeface="Inter Bold Italics"/>
                <a:cs typeface="Inter Bold Italics"/>
                <a:sym typeface="Inter Bold Italics"/>
              </a:rPr>
              <a:t> ( chủ yếu tại Bắc Ninh)</a:t>
            </a:r>
          </a:p>
          <a:p>
            <a:pPr algn="just" marL="561341" indent="-280670" lvl="1">
              <a:lnSpc>
                <a:spcPts val="4524"/>
              </a:lnSpc>
              <a:buFont typeface="Arial"/>
              <a:buChar char="•"/>
            </a:pPr>
            <a:r>
              <a:rPr lang="en-US" sz="2600" i="true">
                <a:solidFill>
                  <a:srgbClr val="FFFFFF"/>
                </a:solidFill>
                <a:latin typeface="Inter Italics"/>
                <a:ea typeface="Inter Italics"/>
                <a:cs typeface="Inter Italics"/>
                <a:sym typeface="Inter Italics"/>
              </a:rPr>
              <a:t>Tạo sinh kế cho khoảng</a:t>
            </a:r>
            <a:r>
              <a:rPr lang="en-US" b="true" sz="2600" i="true">
                <a:solidFill>
                  <a:srgbClr val="FFFFFF"/>
                </a:solidFill>
                <a:latin typeface="Inter Bold Italics"/>
                <a:ea typeface="Inter Bold Italics"/>
                <a:cs typeface="Inter Bold Italics"/>
                <a:sym typeface="Inter Bold Italics"/>
              </a:rPr>
              <a:t> 500-600 hộ </a:t>
            </a:r>
            <a:r>
              <a:rPr lang="en-US" sz="2600" i="true">
                <a:solidFill>
                  <a:srgbClr val="FFFFFF"/>
                </a:solidFill>
                <a:latin typeface="Inter Italics"/>
                <a:ea typeface="Inter Italics"/>
                <a:cs typeface="Inter Italics"/>
                <a:sym typeface="Inter Italics"/>
              </a:rPr>
              <a:t>trồng gấc</a:t>
            </a:r>
            <a:r>
              <a:rPr lang="en-US" b="true" sz="2600" i="true">
                <a:solidFill>
                  <a:srgbClr val="FFFFFF"/>
                </a:solidFill>
                <a:latin typeface="Inter Bold Italics"/>
                <a:ea typeface="Inter Bold Italics"/>
                <a:cs typeface="Inter Bold Italics"/>
                <a:sym typeface="Inter Bold Italics"/>
              </a:rPr>
              <a:t>.</a:t>
            </a:r>
          </a:p>
          <a:p>
            <a:pPr algn="just" marL="561341" indent="-280670" lvl="1">
              <a:lnSpc>
                <a:spcPts val="4524"/>
              </a:lnSpc>
              <a:buFont typeface="Arial"/>
              <a:buChar char="•"/>
            </a:pPr>
            <a:r>
              <a:rPr lang="en-US" sz="2600" i="true">
                <a:solidFill>
                  <a:srgbClr val="FFFFFF"/>
                </a:solidFill>
                <a:latin typeface="Inter Italics"/>
                <a:ea typeface="Inter Italics"/>
                <a:cs typeface="Inter Italics"/>
                <a:sym typeface="Inter Italics"/>
              </a:rPr>
              <a:t>Chế biến sâu các</a:t>
            </a:r>
            <a:r>
              <a:rPr lang="en-US" b="true" sz="2600" i="true">
                <a:solidFill>
                  <a:srgbClr val="FFFFFF"/>
                </a:solidFill>
                <a:latin typeface="Inter Bold Italics"/>
                <a:ea typeface="Inter Bold Italics"/>
                <a:cs typeface="Inter Bold Italics"/>
                <a:sym typeface="Inter Bold Italics"/>
              </a:rPr>
              <a:t> sản phẩm giá trị cao</a:t>
            </a:r>
          </a:p>
          <a:p>
            <a:pPr algn="just">
              <a:lnSpc>
                <a:spcPts val="4524"/>
              </a:lnSpc>
            </a:pP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16666" r="0" b="-16666"/>
            </a:stretch>
          </a:blipFill>
        </p:spPr>
      </p:sp>
      <p:grpSp>
        <p:nvGrpSpPr>
          <p:cNvPr name="Group 3" id="3"/>
          <p:cNvGrpSpPr/>
          <p:nvPr/>
        </p:nvGrpSpPr>
        <p:grpSpPr>
          <a:xfrm rot="0">
            <a:off x="9430888" y="-123244"/>
            <a:ext cx="8857112" cy="12685637"/>
            <a:chOff x="0" y="0"/>
            <a:chExt cx="4433570" cy="6350000"/>
          </a:xfrm>
        </p:grpSpPr>
        <p:sp>
          <p:nvSpPr>
            <p:cNvPr name="Freeform 4" id="4"/>
            <p:cNvSpPr/>
            <p:nvPr/>
          </p:nvSpPr>
          <p:spPr>
            <a:xfrm flipH="false" flipV="false" rot="0">
              <a:off x="0" y="0"/>
              <a:ext cx="4433570" cy="6350000"/>
            </a:xfrm>
            <a:custGeom>
              <a:avLst/>
              <a:gdLst/>
              <a:ahLst/>
              <a:cxnLst/>
              <a:rect r="r" b="b" t="t" l="l"/>
              <a:pathLst>
                <a:path h="6350000" w="4433570">
                  <a:moveTo>
                    <a:pt x="4433570" y="0"/>
                  </a:moveTo>
                  <a:lnTo>
                    <a:pt x="4433570" y="6350000"/>
                  </a:lnTo>
                  <a:lnTo>
                    <a:pt x="0" y="6350000"/>
                  </a:lnTo>
                  <a:lnTo>
                    <a:pt x="0" y="4433570"/>
                  </a:lnTo>
                  <a:cubicBezTo>
                    <a:pt x="0" y="1985010"/>
                    <a:pt x="1985010" y="0"/>
                    <a:pt x="4433570" y="0"/>
                  </a:cubicBezTo>
                  <a:close/>
                </a:path>
              </a:pathLst>
            </a:custGeom>
            <a:blipFill>
              <a:blip r:embed="rId3"/>
              <a:stretch>
                <a:fillRect l="-20258" t="0" r="-70940" b="0"/>
              </a:stretch>
            </a:blipFill>
            <a:ln w="104775" cap="sq">
              <a:solidFill>
                <a:srgbClr val="A11212"/>
              </a:solidFill>
              <a:prstDash val="solid"/>
              <a:miter/>
            </a:ln>
          </p:spPr>
        </p:sp>
      </p:grpSp>
      <p:sp>
        <p:nvSpPr>
          <p:cNvPr name="TextBox 5" id="5"/>
          <p:cNvSpPr txBox="true"/>
          <p:nvPr/>
        </p:nvSpPr>
        <p:spPr>
          <a:xfrm rot="0">
            <a:off x="-542412" y="1342624"/>
            <a:ext cx="12077021" cy="3177456"/>
          </a:xfrm>
          <a:prstGeom prst="rect">
            <a:avLst/>
          </a:prstGeom>
        </p:spPr>
        <p:txBody>
          <a:bodyPr anchor="t" rtlCol="false" tIns="0" lIns="0" bIns="0" rIns="0">
            <a:spAutoFit/>
          </a:bodyPr>
          <a:lstStyle/>
          <a:p>
            <a:pPr algn="ctr">
              <a:lnSpc>
                <a:spcPts val="7267"/>
              </a:lnSpc>
            </a:pPr>
            <a:r>
              <a:rPr lang="en-US" b="true" sz="5505">
                <a:solidFill>
                  <a:srgbClr val="A11212"/>
                </a:solidFill>
                <a:latin typeface="Inter Bold"/>
                <a:ea typeface="Inter Bold"/>
                <a:cs typeface="Inter Bold"/>
                <a:sym typeface="Inter Bold"/>
              </a:rPr>
              <a:t>GACAMI – HỆ SINH THÁI</a:t>
            </a:r>
          </a:p>
          <a:p>
            <a:pPr algn="ctr">
              <a:lnSpc>
                <a:spcPts val="7267"/>
              </a:lnSpc>
            </a:pPr>
            <a:r>
              <a:rPr lang="en-US" b="true" sz="5505">
                <a:solidFill>
                  <a:srgbClr val="A11212"/>
                </a:solidFill>
                <a:latin typeface="Inter Bold"/>
                <a:ea typeface="Inter Bold"/>
                <a:cs typeface="Inter Bold"/>
                <a:sym typeface="Inter Bold"/>
              </a:rPr>
              <a:t>GIÁ TRỊ TOÀN DIỆN TỪ </a:t>
            </a:r>
          </a:p>
          <a:p>
            <a:pPr algn="ctr">
              <a:lnSpc>
                <a:spcPts val="7267"/>
              </a:lnSpc>
            </a:pPr>
            <a:r>
              <a:rPr lang="en-US" sz="5505" b="true">
                <a:solidFill>
                  <a:srgbClr val="A11212"/>
                </a:solidFill>
                <a:latin typeface="Inter Bold"/>
                <a:ea typeface="Inter Bold"/>
                <a:cs typeface="Inter Bold"/>
                <a:sym typeface="Inter Bold"/>
              </a:rPr>
              <a:t>QUẢ GẤC VIỆT</a:t>
            </a:r>
          </a:p>
          <a:p>
            <a:pPr algn="ctr" marL="0" indent="0" lvl="0">
              <a:lnSpc>
                <a:spcPts val="3307"/>
              </a:lnSpc>
            </a:pPr>
          </a:p>
        </p:txBody>
      </p:sp>
      <p:grpSp>
        <p:nvGrpSpPr>
          <p:cNvPr name="Group 6" id="6"/>
          <p:cNvGrpSpPr/>
          <p:nvPr/>
        </p:nvGrpSpPr>
        <p:grpSpPr>
          <a:xfrm rot="-7158358">
            <a:off x="11820753" y="-1088268"/>
            <a:ext cx="5609823" cy="6223943"/>
            <a:chOff x="0" y="0"/>
            <a:chExt cx="5510530" cy="6113780"/>
          </a:xfrm>
        </p:grpSpPr>
        <p:sp>
          <p:nvSpPr>
            <p:cNvPr name="Freeform 7" id="7"/>
            <p:cNvSpPr/>
            <p:nvPr/>
          </p:nvSpPr>
          <p:spPr>
            <a:xfrm flipH="false" flipV="false" rot="7139358">
              <a:off x="-684668" y="696887"/>
              <a:ext cx="6881135" cy="4689031"/>
            </a:xfrm>
            <a:custGeom>
              <a:avLst/>
              <a:gdLst/>
              <a:ahLst/>
              <a:cxnLst/>
              <a:rect r="r" b="b" t="t" l="l"/>
              <a:pathLst>
                <a:path h="4689031" w="6881135">
                  <a:moveTo>
                    <a:pt x="2609845" y="32611"/>
                  </a:moveTo>
                  <a:lnTo>
                    <a:pt x="2607007" y="32731"/>
                  </a:lnTo>
                  <a:cubicBezTo>
                    <a:pt x="2240024" y="38604"/>
                    <a:pt x="1868253" y="132793"/>
                    <a:pt x="1524991" y="322983"/>
                  </a:cubicBezTo>
                  <a:cubicBezTo>
                    <a:pt x="405222" y="943407"/>
                    <a:pt x="0" y="2355589"/>
                    <a:pt x="620425" y="3475358"/>
                  </a:cubicBezTo>
                  <a:cubicBezTo>
                    <a:pt x="1028502" y="4211872"/>
                    <a:pt x="1779361" y="4639407"/>
                    <a:pt x="2563978" y="4669289"/>
                  </a:cubicBezTo>
                  <a:cubicBezTo>
                    <a:pt x="2603819" y="4670445"/>
                    <a:pt x="2641935" y="4671105"/>
                    <a:pt x="2682272" y="4670534"/>
                  </a:cubicBezTo>
                  <a:lnTo>
                    <a:pt x="4153612" y="4687260"/>
                  </a:lnTo>
                  <a:cubicBezTo>
                    <a:pt x="4192343" y="4689031"/>
                    <a:pt x="4229843" y="4688581"/>
                    <a:pt x="4269069" y="4688625"/>
                  </a:cubicBezTo>
                  <a:lnTo>
                    <a:pt x="4270180" y="4688010"/>
                  </a:lnTo>
                  <a:cubicBezTo>
                    <a:pt x="4638890" y="4682632"/>
                    <a:pt x="5010661" y="4588444"/>
                    <a:pt x="5356145" y="4397023"/>
                  </a:cubicBezTo>
                  <a:cubicBezTo>
                    <a:pt x="6475914" y="3776598"/>
                    <a:pt x="6881136" y="2364417"/>
                    <a:pt x="6260711" y="1244648"/>
                  </a:cubicBezTo>
                  <a:cubicBezTo>
                    <a:pt x="5812626" y="435926"/>
                    <a:pt x="4951130" y="0"/>
                    <a:pt x="4085373" y="54276"/>
                  </a:cubicBezTo>
                  <a:lnTo>
                    <a:pt x="2753179" y="34502"/>
                  </a:lnTo>
                  <a:cubicBezTo>
                    <a:pt x="2705937" y="33091"/>
                    <a:pt x="2657583" y="32295"/>
                    <a:pt x="2609845" y="32611"/>
                  </a:cubicBezTo>
                  <a:close/>
                </a:path>
              </a:pathLst>
            </a:custGeom>
            <a:blipFill>
              <a:blip r:embed="rId4"/>
              <a:stretch>
                <a:fillRect l="-1678" t="0" r="-10518" b="0"/>
              </a:stretch>
            </a:blipFill>
            <a:ln w="76200" cap="sq">
              <a:solidFill>
                <a:srgbClr val="FFFFFF"/>
              </a:solidFill>
              <a:prstDash val="solid"/>
              <a:miter/>
            </a:ln>
          </p:spPr>
        </p:sp>
      </p:grpSp>
      <p:sp>
        <p:nvSpPr>
          <p:cNvPr name="TextBox 8" id="8"/>
          <p:cNvSpPr txBox="true"/>
          <p:nvPr/>
        </p:nvSpPr>
        <p:spPr>
          <a:xfrm rot="0">
            <a:off x="1427010" y="4462930"/>
            <a:ext cx="7783328" cy="3213502"/>
          </a:xfrm>
          <a:prstGeom prst="rect">
            <a:avLst/>
          </a:prstGeom>
        </p:spPr>
        <p:txBody>
          <a:bodyPr anchor="t" rtlCol="false" tIns="0" lIns="0" bIns="0" rIns="0">
            <a:spAutoFit/>
          </a:bodyPr>
          <a:lstStyle/>
          <a:p>
            <a:pPr algn="just" marL="0" indent="0" lvl="0">
              <a:lnSpc>
                <a:spcPts val="3671"/>
              </a:lnSpc>
              <a:spcBef>
                <a:spcPct val="0"/>
              </a:spcBef>
            </a:pPr>
            <a:r>
              <a:rPr lang="en-US" b="true" sz="2622" i="true">
                <a:solidFill>
                  <a:srgbClr val="0C7C46"/>
                </a:solidFill>
                <a:latin typeface="DejaVu Serif Bold Italics"/>
                <a:ea typeface="DejaVu Serif Bold Italics"/>
                <a:cs typeface="DejaVu Serif Bold Italics"/>
                <a:sym typeface="DejaVu Serif Bold Italics"/>
              </a:rPr>
              <a:t>Kh</a:t>
            </a:r>
            <a:r>
              <a:rPr lang="en-US" b="true" sz="2622" i="true" strike="noStrike">
                <a:solidFill>
                  <a:srgbClr val="0C7C46"/>
                </a:solidFill>
                <a:latin typeface="DejaVu Serif Bold Italics"/>
                <a:ea typeface="DejaVu Serif Bold Italics"/>
                <a:cs typeface="DejaVu Serif Bold Italics"/>
                <a:sym typeface="DejaVu Serif Bold Italics"/>
              </a:rPr>
              <a:t>ai mở giá trị toàn diện từ quả gấc Việt bằng:</a:t>
            </a:r>
          </a:p>
          <a:p>
            <a:pPr algn="just" marL="0" indent="0" lvl="0">
              <a:lnSpc>
                <a:spcPts val="3671"/>
              </a:lnSpc>
              <a:spcBef>
                <a:spcPct val="0"/>
              </a:spcBef>
            </a:pPr>
          </a:p>
          <a:p>
            <a:pPr algn="just" marL="566246" indent="-283123" lvl="1">
              <a:lnSpc>
                <a:spcPts val="3671"/>
              </a:lnSpc>
              <a:spcBef>
                <a:spcPct val="0"/>
              </a:spcBef>
              <a:buFont typeface="Arial"/>
              <a:buChar char="•"/>
            </a:pPr>
            <a:r>
              <a:rPr lang="en-US" b="true" sz="2622" strike="noStrike">
                <a:solidFill>
                  <a:srgbClr val="0C7C46"/>
                </a:solidFill>
                <a:latin typeface="DejaVu Serif Bold"/>
                <a:ea typeface="DejaVu Serif Bold"/>
                <a:cs typeface="DejaVu Serif Bold"/>
                <a:sym typeface="DejaVu Serif Bold"/>
              </a:rPr>
              <a:t>Công nghệ xanh, </a:t>
            </a:r>
          </a:p>
          <a:p>
            <a:pPr algn="just" marL="566246" indent="-283123" lvl="1">
              <a:lnSpc>
                <a:spcPts val="3671"/>
              </a:lnSpc>
              <a:spcBef>
                <a:spcPct val="0"/>
              </a:spcBef>
              <a:buFont typeface="Arial"/>
              <a:buChar char="•"/>
            </a:pPr>
            <a:r>
              <a:rPr lang="en-US" b="true" sz="2622" strike="noStrike">
                <a:solidFill>
                  <a:srgbClr val="0C7C46"/>
                </a:solidFill>
                <a:latin typeface="DejaVu Serif Bold"/>
                <a:ea typeface="DejaVu Serif Bold"/>
                <a:cs typeface="DejaVu Serif Bold"/>
                <a:sym typeface="DejaVu Serif Bold"/>
              </a:rPr>
              <a:t>M</a:t>
            </a:r>
            <a:r>
              <a:rPr lang="en-US" b="true" sz="2622" strike="noStrike">
                <a:solidFill>
                  <a:srgbClr val="0C7C46"/>
                </a:solidFill>
                <a:latin typeface="DejaVu Serif Bold"/>
                <a:ea typeface="DejaVu Serif Bold"/>
                <a:cs typeface="DejaVu Serif Bold"/>
                <a:sym typeface="DejaVu Serif Bold"/>
              </a:rPr>
              <a:t>ô hình kinh tế tuần hoàn</a:t>
            </a:r>
          </a:p>
          <a:p>
            <a:pPr algn="just" marL="566246" indent="-283123" lvl="1">
              <a:lnSpc>
                <a:spcPts val="3671"/>
              </a:lnSpc>
              <a:spcBef>
                <a:spcPct val="0"/>
              </a:spcBef>
              <a:buFont typeface="Arial"/>
              <a:buChar char="•"/>
            </a:pPr>
            <a:r>
              <a:rPr lang="en-US" b="true" sz="2622" spc="-26" strike="noStrike">
                <a:solidFill>
                  <a:srgbClr val="0C7C46"/>
                </a:solidFill>
                <a:latin typeface="DejaVu Serif Bold"/>
                <a:ea typeface="DejaVu Serif Bold"/>
                <a:cs typeface="DejaVu Serif Bold"/>
                <a:sym typeface="DejaVu Serif Bold"/>
              </a:rPr>
              <a:t>S</a:t>
            </a:r>
            <a:r>
              <a:rPr lang="en-US" b="true" sz="2622" spc="-26" strike="noStrike">
                <a:solidFill>
                  <a:srgbClr val="0C7C46"/>
                </a:solidFill>
                <a:latin typeface="DejaVu Serif Bold"/>
                <a:ea typeface="DejaVu Serif Bold"/>
                <a:cs typeface="DejaVu Serif Bold"/>
                <a:sym typeface="DejaVu Serif Bold"/>
              </a:rPr>
              <a:t>inh kế bền vững tại quê hương Bắc Ninh</a:t>
            </a:r>
          </a:p>
        </p:txBody>
      </p:sp>
      <p:sp>
        <p:nvSpPr>
          <p:cNvPr name="TextBox 9" id="9"/>
          <p:cNvSpPr txBox="true"/>
          <p:nvPr/>
        </p:nvSpPr>
        <p:spPr>
          <a:xfrm rot="0">
            <a:off x="1603689" y="7842181"/>
            <a:ext cx="6964479" cy="573406"/>
          </a:xfrm>
          <a:prstGeom prst="rect">
            <a:avLst/>
          </a:prstGeom>
        </p:spPr>
        <p:txBody>
          <a:bodyPr anchor="t" rtlCol="false" tIns="0" lIns="0" bIns="0" rIns="0">
            <a:spAutoFit/>
          </a:bodyPr>
          <a:lstStyle/>
          <a:p>
            <a:pPr algn="l" marL="0" indent="0" lvl="0">
              <a:lnSpc>
                <a:spcPts val="4619"/>
              </a:lnSpc>
              <a:spcBef>
                <a:spcPct val="0"/>
              </a:spcBef>
            </a:pPr>
            <a:r>
              <a:rPr lang="en-US" b="true" sz="3299">
                <a:solidFill>
                  <a:srgbClr val="A11212"/>
                </a:solidFill>
                <a:latin typeface="Inter Bold"/>
                <a:ea typeface="Inter Bold"/>
                <a:cs typeface="Inter Bold"/>
                <a:sym typeface="Inter Bold"/>
              </a:rPr>
              <a:t>Chủ dự án: Trần Văn Nghị</a:t>
            </a:r>
          </a:p>
        </p:txBody>
      </p:sp>
      <p:sp>
        <p:nvSpPr>
          <p:cNvPr name="Freeform 10" id="10"/>
          <p:cNvSpPr/>
          <p:nvPr/>
        </p:nvSpPr>
        <p:spPr>
          <a:xfrm flipH="false" flipV="false" rot="0">
            <a:off x="0" y="112222"/>
            <a:ext cx="2854019" cy="1194779"/>
          </a:xfrm>
          <a:custGeom>
            <a:avLst/>
            <a:gdLst/>
            <a:ahLst/>
            <a:cxnLst/>
            <a:rect r="r" b="b" t="t" l="l"/>
            <a:pathLst>
              <a:path h="1194779" w="2854019">
                <a:moveTo>
                  <a:pt x="0" y="0"/>
                </a:moveTo>
                <a:lnTo>
                  <a:pt x="2854019" y="0"/>
                </a:lnTo>
                <a:lnTo>
                  <a:pt x="2854019" y="1194780"/>
                </a:lnTo>
                <a:lnTo>
                  <a:pt x="0" y="1194780"/>
                </a:lnTo>
                <a:lnTo>
                  <a:pt x="0" y="0"/>
                </a:lnTo>
                <a:close/>
              </a:path>
            </a:pathLst>
          </a:custGeom>
          <a:blipFill>
            <a:blip r:embed="rId5"/>
            <a:stretch>
              <a:fillRect l="0" t="-67623" r="0" b="-71250"/>
            </a:stretch>
          </a:blipFill>
        </p:spPr>
      </p:sp>
    </p:spTree>
  </p:cSld>
  <p:clrMapOvr>
    <a:masterClrMapping/>
  </p:clrMapOvr>
</p:sld>
</file>

<file path=ppt/slides/slide20.xml><?xml version="1.0" encoding="utf-8"?>
<p:sld xmlns:p="http://schemas.openxmlformats.org/presentationml/2006/main" xmlns:a="http://schemas.openxmlformats.org/drawingml/2006/main" xmlns:r="http://schemas.openxmlformats.org/officeDocument/2006/relationships">
  <p:cSld>
    <p:bg>
      <p:bgPr>
        <a:solidFill>
          <a:srgbClr val="A11212"/>
        </a:solidFill>
      </p:bgPr>
    </p:bg>
    <p:spTree>
      <p:nvGrpSpPr>
        <p:cNvPr id="1" name=""/>
        <p:cNvGrpSpPr/>
        <p:nvPr/>
      </p:nvGrpSpPr>
      <p:grpSpPr>
        <a:xfrm>
          <a:off x="0" y="0"/>
          <a:ext cx="0" cy="0"/>
          <a:chOff x="0" y="0"/>
          <a:chExt cx="0" cy="0"/>
        </a:xfrm>
      </p:grpSpPr>
      <p:sp>
        <p:nvSpPr>
          <p:cNvPr name="AutoShape 2" id="2"/>
          <p:cNvSpPr/>
          <p:nvPr/>
        </p:nvSpPr>
        <p:spPr>
          <a:xfrm rot="0">
            <a:off x="0" y="0"/>
            <a:ext cx="4694585" cy="10287000"/>
          </a:xfrm>
          <a:prstGeom prst="rect">
            <a:avLst/>
          </a:prstGeom>
          <a:solidFill>
            <a:srgbClr val="FFFFFF"/>
          </a:solidFill>
        </p:spPr>
      </p:sp>
      <p:sp>
        <p:nvSpPr>
          <p:cNvPr name="Freeform 3" id="3"/>
          <p:cNvSpPr/>
          <p:nvPr/>
        </p:nvSpPr>
        <p:spPr>
          <a:xfrm flipH="false" flipV="false" rot="0">
            <a:off x="2175493" y="8782587"/>
            <a:ext cx="3229405" cy="1773237"/>
          </a:xfrm>
          <a:custGeom>
            <a:avLst/>
            <a:gdLst/>
            <a:ahLst/>
            <a:cxnLst/>
            <a:rect r="r" b="b" t="t" l="l"/>
            <a:pathLst>
              <a:path h="1773237" w="3229405">
                <a:moveTo>
                  <a:pt x="0" y="0"/>
                </a:moveTo>
                <a:lnTo>
                  <a:pt x="3229405" y="0"/>
                </a:lnTo>
                <a:lnTo>
                  <a:pt x="3229405" y="1773237"/>
                </a:lnTo>
                <a:lnTo>
                  <a:pt x="0" y="1773237"/>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true" flipV="true" rot="0">
            <a:off x="2175493" y="-199603"/>
            <a:ext cx="3229405" cy="1773237"/>
          </a:xfrm>
          <a:custGeom>
            <a:avLst/>
            <a:gdLst/>
            <a:ahLst/>
            <a:cxnLst/>
            <a:rect r="r" b="b" t="t" l="l"/>
            <a:pathLst>
              <a:path h="1773237" w="3229405">
                <a:moveTo>
                  <a:pt x="3229405" y="1773237"/>
                </a:moveTo>
                <a:lnTo>
                  <a:pt x="0" y="1773237"/>
                </a:lnTo>
                <a:lnTo>
                  <a:pt x="0" y="0"/>
                </a:lnTo>
                <a:lnTo>
                  <a:pt x="3229405" y="0"/>
                </a:lnTo>
                <a:lnTo>
                  <a:pt x="3229405" y="1773237"/>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5" id="5"/>
          <p:cNvSpPr/>
          <p:nvPr/>
        </p:nvSpPr>
        <p:spPr>
          <a:xfrm flipH="false" flipV="false" rot="0">
            <a:off x="7716990" y="194401"/>
            <a:ext cx="2854019" cy="1194779"/>
          </a:xfrm>
          <a:custGeom>
            <a:avLst/>
            <a:gdLst/>
            <a:ahLst/>
            <a:cxnLst/>
            <a:rect r="r" b="b" t="t" l="l"/>
            <a:pathLst>
              <a:path h="1194779" w="2854019">
                <a:moveTo>
                  <a:pt x="0" y="0"/>
                </a:moveTo>
                <a:lnTo>
                  <a:pt x="2854020" y="0"/>
                </a:lnTo>
                <a:lnTo>
                  <a:pt x="2854020" y="1194779"/>
                </a:lnTo>
                <a:lnTo>
                  <a:pt x="0" y="1194779"/>
                </a:lnTo>
                <a:lnTo>
                  <a:pt x="0" y="0"/>
                </a:lnTo>
                <a:close/>
              </a:path>
            </a:pathLst>
          </a:custGeom>
          <a:blipFill>
            <a:blip r:embed="rId4"/>
            <a:stretch>
              <a:fillRect l="0" t="-67623" r="0" b="-71250"/>
            </a:stretch>
          </a:blipFill>
        </p:spPr>
      </p:sp>
      <p:sp>
        <p:nvSpPr>
          <p:cNvPr name="Freeform 6" id="6"/>
          <p:cNvSpPr/>
          <p:nvPr/>
        </p:nvSpPr>
        <p:spPr>
          <a:xfrm flipH="false" flipV="false" rot="0">
            <a:off x="6210678" y="1389180"/>
            <a:ext cx="11288679" cy="8466510"/>
          </a:xfrm>
          <a:custGeom>
            <a:avLst/>
            <a:gdLst/>
            <a:ahLst/>
            <a:cxnLst/>
            <a:rect r="r" b="b" t="t" l="l"/>
            <a:pathLst>
              <a:path h="8466510" w="11288679">
                <a:moveTo>
                  <a:pt x="0" y="0"/>
                </a:moveTo>
                <a:lnTo>
                  <a:pt x="11288679" y="0"/>
                </a:lnTo>
                <a:lnTo>
                  <a:pt x="11288679" y="8466510"/>
                </a:lnTo>
                <a:lnTo>
                  <a:pt x="0" y="8466510"/>
                </a:lnTo>
                <a:lnTo>
                  <a:pt x="0" y="0"/>
                </a:lnTo>
                <a:close/>
              </a:path>
            </a:pathLst>
          </a:custGeom>
          <a:blipFill>
            <a:blip r:embed="rId5"/>
            <a:stretch>
              <a:fillRect l="0" t="0" r="0" b="0"/>
            </a:stretch>
          </a:blipFill>
        </p:spPr>
      </p:sp>
      <p:sp>
        <p:nvSpPr>
          <p:cNvPr name="Freeform 7" id="7"/>
          <p:cNvSpPr/>
          <p:nvPr/>
        </p:nvSpPr>
        <p:spPr>
          <a:xfrm flipH="false" flipV="false" rot="0">
            <a:off x="-1849899" y="0"/>
            <a:ext cx="7254798" cy="10555824"/>
          </a:xfrm>
          <a:custGeom>
            <a:avLst/>
            <a:gdLst/>
            <a:ahLst/>
            <a:cxnLst/>
            <a:rect r="r" b="b" t="t" l="l"/>
            <a:pathLst>
              <a:path h="10555824" w="7254798">
                <a:moveTo>
                  <a:pt x="0" y="0"/>
                </a:moveTo>
                <a:lnTo>
                  <a:pt x="7254797" y="0"/>
                </a:lnTo>
                <a:lnTo>
                  <a:pt x="7254797" y="10555824"/>
                </a:lnTo>
                <a:lnTo>
                  <a:pt x="0" y="10555824"/>
                </a:lnTo>
                <a:lnTo>
                  <a:pt x="0" y="0"/>
                </a:lnTo>
                <a:close/>
              </a:path>
            </a:pathLst>
          </a:custGeom>
          <a:blipFill>
            <a:blip r:embed="rId6"/>
            <a:stretch>
              <a:fillRect l="0" t="0" r="-9125" b="0"/>
            </a:stretch>
          </a:blipFill>
        </p:spPr>
      </p:sp>
      <p:sp>
        <p:nvSpPr>
          <p:cNvPr name="TextBox 8" id="8"/>
          <p:cNvSpPr txBox="true"/>
          <p:nvPr/>
        </p:nvSpPr>
        <p:spPr>
          <a:xfrm rot="0">
            <a:off x="10742347" y="510803"/>
            <a:ext cx="8435166" cy="552450"/>
          </a:xfrm>
          <a:prstGeom prst="rect">
            <a:avLst/>
          </a:prstGeom>
        </p:spPr>
        <p:txBody>
          <a:bodyPr anchor="t" rtlCol="false" tIns="0" lIns="0" bIns="0" rIns="0">
            <a:spAutoFit/>
          </a:bodyPr>
          <a:lstStyle/>
          <a:p>
            <a:pPr algn="l" marL="0" indent="0" lvl="0">
              <a:lnSpc>
                <a:spcPts val="4314"/>
              </a:lnSpc>
            </a:pPr>
            <a:r>
              <a:rPr lang="en-US" b="true" sz="3595">
                <a:solidFill>
                  <a:srgbClr val="FFFFFF"/>
                </a:solidFill>
                <a:latin typeface="Inter Bold"/>
                <a:ea typeface="Inter Bold"/>
                <a:cs typeface="Inter Bold"/>
                <a:sym typeface="Inter Bold"/>
              </a:rPr>
              <a:t>BIỂU ĐỒ TÀI CHÍNH</a:t>
            </a:r>
          </a:p>
        </p:txBody>
      </p:sp>
    </p:spTree>
  </p:cSld>
  <p:clrMapOvr>
    <a:masterClrMapping/>
  </p:clrMapOvr>
</p:sld>
</file>

<file path=ppt/slides/slide21.xml><?xml version="1.0" encoding="utf-8"?>
<p:sld xmlns:p="http://schemas.openxmlformats.org/presentationml/2006/main" xmlns:a="http://schemas.openxmlformats.org/drawingml/2006/main" xmlns:r="http://schemas.openxmlformats.org/officeDocument/2006/relationships">
  <p:cSld>
    <p:bg>
      <p:bgPr>
        <a:solidFill>
          <a:srgbClr val="A11212"/>
        </a:solidFill>
      </p:bgPr>
    </p:bg>
    <p:spTree>
      <p:nvGrpSpPr>
        <p:cNvPr id="1" name=""/>
        <p:cNvGrpSpPr/>
        <p:nvPr/>
      </p:nvGrpSpPr>
      <p:grpSpPr>
        <a:xfrm>
          <a:off x="0" y="0"/>
          <a:ext cx="0" cy="0"/>
          <a:chOff x="0" y="0"/>
          <a:chExt cx="0" cy="0"/>
        </a:xfrm>
      </p:grpSpPr>
      <p:sp>
        <p:nvSpPr>
          <p:cNvPr name="TextBox 2" id="2"/>
          <p:cNvSpPr txBox="true"/>
          <p:nvPr/>
        </p:nvSpPr>
        <p:spPr>
          <a:xfrm rot="0">
            <a:off x="1404591" y="1133475"/>
            <a:ext cx="4069995" cy="644720"/>
          </a:xfrm>
          <a:prstGeom prst="rect">
            <a:avLst/>
          </a:prstGeom>
        </p:spPr>
        <p:txBody>
          <a:bodyPr anchor="t" rtlCol="false" tIns="0" lIns="0" bIns="0" rIns="0">
            <a:spAutoFit/>
          </a:bodyPr>
          <a:lstStyle/>
          <a:p>
            <a:pPr algn="l" marL="0" indent="0" lvl="0">
              <a:lnSpc>
                <a:spcPts val="4793"/>
              </a:lnSpc>
            </a:pPr>
            <a:r>
              <a:rPr lang="en-US" b="true" sz="4941">
                <a:solidFill>
                  <a:srgbClr val="FFFFFF"/>
                </a:solidFill>
                <a:latin typeface="Inter Bold"/>
                <a:ea typeface="Inter Bold"/>
                <a:cs typeface="Inter Bold"/>
                <a:sym typeface="Inter Bold"/>
              </a:rPr>
              <a:t>ĐỘI NGŨ </a:t>
            </a:r>
          </a:p>
        </p:txBody>
      </p:sp>
      <p:sp>
        <p:nvSpPr>
          <p:cNvPr name="Freeform 3" id="3"/>
          <p:cNvSpPr/>
          <p:nvPr/>
        </p:nvSpPr>
        <p:spPr>
          <a:xfrm flipH="false" flipV="false" rot="0">
            <a:off x="9450897" y="-1139936"/>
            <a:ext cx="2663365" cy="2334077"/>
          </a:xfrm>
          <a:custGeom>
            <a:avLst/>
            <a:gdLst/>
            <a:ahLst/>
            <a:cxnLst/>
            <a:rect r="r" b="b" t="t" l="l"/>
            <a:pathLst>
              <a:path h="2334077" w="2663365">
                <a:moveTo>
                  <a:pt x="0" y="0"/>
                </a:moveTo>
                <a:lnTo>
                  <a:pt x="2663365" y="0"/>
                </a:lnTo>
                <a:lnTo>
                  <a:pt x="2663365" y="2334077"/>
                </a:lnTo>
                <a:lnTo>
                  <a:pt x="0" y="2334077"/>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4497003" y="-638"/>
            <a:ext cx="2854019" cy="1194779"/>
          </a:xfrm>
          <a:custGeom>
            <a:avLst/>
            <a:gdLst/>
            <a:ahLst/>
            <a:cxnLst/>
            <a:rect r="r" b="b" t="t" l="l"/>
            <a:pathLst>
              <a:path h="1194779" w="2854019">
                <a:moveTo>
                  <a:pt x="0" y="0"/>
                </a:moveTo>
                <a:lnTo>
                  <a:pt x="2854020" y="0"/>
                </a:lnTo>
                <a:lnTo>
                  <a:pt x="2854020" y="1194779"/>
                </a:lnTo>
                <a:lnTo>
                  <a:pt x="0" y="1194779"/>
                </a:lnTo>
                <a:lnTo>
                  <a:pt x="0" y="0"/>
                </a:lnTo>
                <a:close/>
              </a:path>
            </a:pathLst>
          </a:custGeom>
          <a:blipFill>
            <a:blip r:embed="rId4"/>
            <a:stretch>
              <a:fillRect l="0" t="-67623" r="0" b="-71250"/>
            </a:stretch>
          </a:blipFill>
        </p:spPr>
      </p:sp>
      <p:grpSp>
        <p:nvGrpSpPr>
          <p:cNvPr name="Group 5" id="5"/>
          <p:cNvGrpSpPr/>
          <p:nvPr/>
        </p:nvGrpSpPr>
        <p:grpSpPr>
          <a:xfrm rot="0">
            <a:off x="6323680" y="1194141"/>
            <a:ext cx="2619672" cy="2619672"/>
            <a:chOff x="0" y="0"/>
            <a:chExt cx="812800" cy="812800"/>
          </a:xfrm>
        </p:grpSpPr>
        <p:sp>
          <p:nvSpPr>
            <p:cNvPr name="Freeform 6" id="6"/>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5"/>
              <a:stretch>
                <a:fillRect l="-48915" t="-79170" r="-32943" b="-63602"/>
              </a:stretch>
            </a:blipFill>
            <a:ln w="57150" cap="sq">
              <a:solidFill>
                <a:srgbClr val="363738"/>
              </a:solidFill>
              <a:prstDash val="solid"/>
              <a:miter/>
            </a:ln>
          </p:spPr>
        </p:sp>
      </p:grpSp>
      <p:grpSp>
        <p:nvGrpSpPr>
          <p:cNvPr name="Group 7" id="7"/>
          <p:cNvGrpSpPr/>
          <p:nvPr/>
        </p:nvGrpSpPr>
        <p:grpSpPr>
          <a:xfrm rot="0">
            <a:off x="13071187" y="1028700"/>
            <a:ext cx="2354249" cy="2354249"/>
            <a:chOff x="0" y="0"/>
            <a:chExt cx="812800" cy="812800"/>
          </a:xfrm>
        </p:grpSpPr>
        <p:sp>
          <p:nvSpPr>
            <p:cNvPr name="Freeform 8" id="8"/>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6"/>
              <a:stretch>
                <a:fillRect l="0" t="-4959" r="-81859" b="0"/>
              </a:stretch>
            </a:blipFill>
            <a:ln w="57150" cap="sq">
              <a:solidFill>
                <a:srgbClr val="363738"/>
              </a:solidFill>
              <a:prstDash val="solid"/>
              <a:miter/>
            </a:ln>
          </p:spPr>
        </p:sp>
      </p:grpSp>
      <p:grpSp>
        <p:nvGrpSpPr>
          <p:cNvPr name="Group 9" id="9"/>
          <p:cNvGrpSpPr/>
          <p:nvPr/>
        </p:nvGrpSpPr>
        <p:grpSpPr>
          <a:xfrm rot="0">
            <a:off x="1745790" y="4563966"/>
            <a:ext cx="2373461" cy="2373461"/>
            <a:chOff x="0" y="0"/>
            <a:chExt cx="812800" cy="812800"/>
          </a:xfrm>
        </p:grpSpPr>
        <p:sp>
          <p:nvSpPr>
            <p:cNvPr name="Freeform 10" id="10"/>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7"/>
              <a:stretch>
                <a:fillRect l="-19392" t="-48216" r="-46717" b="-73531"/>
              </a:stretch>
            </a:blipFill>
            <a:ln w="57150" cap="sq">
              <a:solidFill>
                <a:srgbClr val="363738"/>
              </a:solidFill>
              <a:prstDash val="solid"/>
              <a:miter/>
            </a:ln>
          </p:spPr>
        </p:sp>
      </p:grpSp>
      <p:grpSp>
        <p:nvGrpSpPr>
          <p:cNvPr name="Group 11" id="11"/>
          <p:cNvGrpSpPr/>
          <p:nvPr/>
        </p:nvGrpSpPr>
        <p:grpSpPr>
          <a:xfrm rot="0">
            <a:off x="9821899" y="4906094"/>
            <a:ext cx="2373461" cy="2373461"/>
            <a:chOff x="0" y="0"/>
            <a:chExt cx="812800" cy="812800"/>
          </a:xfrm>
        </p:grpSpPr>
        <p:sp>
          <p:nvSpPr>
            <p:cNvPr name="Freeform 12" id="12"/>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8"/>
              <a:stretch>
                <a:fillRect l="-2860" t="0" r="-16645" b="-21018"/>
              </a:stretch>
            </a:blipFill>
            <a:ln w="57150" cap="sq">
              <a:solidFill>
                <a:srgbClr val="363738"/>
              </a:solidFill>
              <a:prstDash val="solid"/>
              <a:miter/>
            </a:ln>
          </p:spPr>
        </p:sp>
      </p:grpSp>
      <p:sp>
        <p:nvSpPr>
          <p:cNvPr name="TextBox 13" id="13"/>
          <p:cNvSpPr txBox="true"/>
          <p:nvPr/>
        </p:nvSpPr>
        <p:spPr>
          <a:xfrm rot="0">
            <a:off x="5816135" y="3778253"/>
            <a:ext cx="3634763" cy="1989455"/>
          </a:xfrm>
          <a:prstGeom prst="rect">
            <a:avLst/>
          </a:prstGeom>
        </p:spPr>
        <p:txBody>
          <a:bodyPr anchor="t" rtlCol="false" tIns="0" lIns="0" bIns="0" rIns="0">
            <a:spAutoFit/>
          </a:bodyPr>
          <a:lstStyle/>
          <a:p>
            <a:pPr algn="just" marL="496571" indent="-248285" lvl="1">
              <a:lnSpc>
                <a:spcPts val="3220"/>
              </a:lnSpc>
              <a:buFont typeface="Arial"/>
              <a:buChar char="•"/>
            </a:pPr>
            <a:r>
              <a:rPr lang="en-US" sz="2300" spc="-46">
                <a:solidFill>
                  <a:srgbClr val="FFFFFF"/>
                </a:solidFill>
                <a:latin typeface="Inter"/>
                <a:ea typeface="Inter"/>
                <a:cs typeface="Inter"/>
                <a:sym typeface="Inter"/>
              </a:rPr>
              <a:t>Ông </a:t>
            </a:r>
            <a:r>
              <a:rPr lang="en-US" b="true" sz="2300" spc="-46">
                <a:solidFill>
                  <a:srgbClr val="FFFFFF"/>
                </a:solidFill>
                <a:latin typeface="Inter Bold"/>
                <a:ea typeface="Inter Bold"/>
                <a:cs typeface="Inter Bold"/>
                <a:sym typeface="Inter Bold"/>
              </a:rPr>
              <a:t>Trần Văn Nghị</a:t>
            </a:r>
          </a:p>
          <a:p>
            <a:pPr algn="just">
              <a:lnSpc>
                <a:spcPts val="3220"/>
              </a:lnSpc>
            </a:pPr>
            <a:r>
              <a:rPr lang="en-US" sz="2300" spc="-46">
                <a:solidFill>
                  <a:srgbClr val="FFFFFF"/>
                </a:solidFill>
                <a:latin typeface="Inter"/>
                <a:ea typeface="Inter"/>
                <a:cs typeface="Inter"/>
                <a:sym typeface="Inter"/>
              </a:rPr>
              <a:t>Giám đốc HTX Gấc Việt</a:t>
            </a:r>
          </a:p>
          <a:p>
            <a:pPr algn="just">
              <a:lnSpc>
                <a:spcPts val="3220"/>
              </a:lnSpc>
            </a:pPr>
            <a:r>
              <a:rPr lang="en-US" sz="2300" spc="-46">
                <a:solidFill>
                  <a:srgbClr val="FFFFFF"/>
                </a:solidFill>
                <a:latin typeface="Inter"/>
                <a:ea typeface="Inter"/>
                <a:cs typeface="Inter"/>
                <a:sym typeface="Inter"/>
              </a:rPr>
              <a:t>10 năm chế biến và kinh doanh sản phẩm từ Gấc</a:t>
            </a:r>
          </a:p>
          <a:p>
            <a:pPr algn="just">
              <a:lnSpc>
                <a:spcPts val="3220"/>
              </a:lnSpc>
            </a:pPr>
          </a:p>
        </p:txBody>
      </p:sp>
      <p:sp>
        <p:nvSpPr>
          <p:cNvPr name="TextBox 14" id="14"/>
          <p:cNvSpPr txBox="true"/>
          <p:nvPr/>
        </p:nvSpPr>
        <p:spPr>
          <a:xfrm rot="0">
            <a:off x="12660559" y="3523618"/>
            <a:ext cx="4598741" cy="2498725"/>
          </a:xfrm>
          <a:prstGeom prst="rect">
            <a:avLst/>
          </a:prstGeom>
        </p:spPr>
        <p:txBody>
          <a:bodyPr anchor="t" rtlCol="false" tIns="0" lIns="0" bIns="0" rIns="0">
            <a:spAutoFit/>
          </a:bodyPr>
          <a:lstStyle/>
          <a:p>
            <a:pPr algn="just" marL="539749" indent="-269875" lvl="1">
              <a:lnSpc>
                <a:spcPts val="3499"/>
              </a:lnSpc>
              <a:buFont typeface="Arial"/>
              <a:buChar char="•"/>
            </a:pPr>
            <a:r>
              <a:rPr lang="en-US" sz="2499" spc="-62">
                <a:solidFill>
                  <a:srgbClr val="FFFFFF"/>
                </a:solidFill>
                <a:latin typeface="Inter"/>
                <a:ea typeface="Inter"/>
                <a:cs typeface="Inter"/>
                <a:sym typeface="Inter"/>
              </a:rPr>
              <a:t>Ông </a:t>
            </a:r>
            <a:r>
              <a:rPr lang="en-US" b="true" sz="2499" spc="-62">
                <a:solidFill>
                  <a:srgbClr val="FFFFFF"/>
                </a:solidFill>
                <a:latin typeface="Inter Bold"/>
                <a:ea typeface="Inter Bold"/>
                <a:cs typeface="Inter Bold"/>
                <a:sym typeface="Inter Bold"/>
              </a:rPr>
              <a:t>Trần Sỹ Quảng</a:t>
            </a:r>
          </a:p>
          <a:p>
            <a:pPr algn="just">
              <a:lnSpc>
                <a:spcPts val="3499"/>
              </a:lnSpc>
            </a:pPr>
            <a:r>
              <a:rPr lang="en-US" sz="2499" spc="-62">
                <a:solidFill>
                  <a:srgbClr val="FFFFFF"/>
                </a:solidFill>
                <a:latin typeface="Inter"/>
                <a:ea typeface="Inter"/>
                <a:cs typeface="Inter"/>
                <a:sym typeface="Inter"/>
              </a:rPr>
              <a:t>Cố vấn kỹ thuật</a:t>
            </a:r>
          </a:p>
          <a:p>
            <a:pPr algn="just">
              <a:lnSpc>
                <a:spcPts val="3220"/>
              </a:lnSpc>
            </a:pPr>
            <a:r>
              <a:rPr lang="en-US" sz="2300" spc="-57">
                <a:solidFill>
                  <a:srgbClr val="FFFFFF"/>
                </a:solidFill>
                <a:latin typeface="Inter"/>
                <a:ea typeface="Inter"/>
                <a:cs typeface="Inter"/>
                <a:sym typeface="Inter"/>
              </a:rPr>
              <a:t>Hơn 20 năm ươm giống gấc và phát triển vùng nguyên liệu gấc ở khắp Việt Nam</a:t>
            </a:r>
          </a:p>
          <a:p>
            <a:pPr algn="just">
              <a:lnSpc>
                <a:spcPts val="3499"/>
              </a:lnSpc>
            </a:pPr>
          </a:p>
        </p:txBody>
      </p:sp>
      <p:sp>
        <p:nvSpPr>
          <p:cNvPr name="TextBox 15" id="15"/>
          <p:cNvSpPr txBox="true"/>
          <p:nvPr/>
        </p:nvSpPr>
        <p:spPr>
          <a:xfrm rot="0">
            <a:off x="1268788" y="7080875"/>
            <a:ext cx="5946432" cy="2456332"/>
          </a:xfrm>
          <a:prstGeom prst="rect">
            <a:avLst/>
          </a:prstGeom>
        </p:spPr>
        <p:txBody>
          <a:bodyPr anchor="t" rtlCol="false" tIns="0" lIns="0" bIns="0" rIns="0">
            <a:spAutoFit/>
          </a:bodyPr>
          <a:lstStyle/>
          <a:p>
            <a:pPr algn="just" marL="503896" indent="-251948" lvl="1">
              <a:lnSpc>
                <a:spcPts val="3267"/>
              </a:lnSpc>
              <a:buFont typeface="Arial"/>
              <a:buChar char="•"/>
            </a:pPr>
            <a:r>
              <a:rPr lang="en-US" sz="2333" spc="-58">
                <a:solidFill>
                  <a:srgbClr val="FFFFFF"/>
                </a:solidFill>
                <a:latin typeface="Inter"/>
                <a:ea typeface="Inter"/>
                <a:cs typeface="Inter"/>
                <a:sym typeface="Inter"/>
              </a:rPr>
              <a:t>Ông </a:t>
            </a:r>
            <a:r>
              <a:rPr lang="en-US" b="true" sz="2333" spc="-58">
                <a:solidFill>
                  <a:srgbClr val="FFFFFF"/>
                </a:solidFill>
                <a:latin typeface="Inter Bold"/>
                <a:ea typeface="Inter Bold"/>
                <a:cs typeface="Inter Bold"/>
                <a:sym typeface="Inter Bold"/>
              </a:rPr>
              <a:t>Nguyễn Quang Anh</a:t>
            </a:r>
          </a:p>
          <a:p>
            <a:pPr algn="just">
              <a:lnSpc>
                <a:spcPts val="3267"/>
              </a:lnSpc>
            </a:pPr>
            <a:r>
              <a:rPr lang="en-US" sz="2333" spc="-58">
                <a:solidFill>
                  <a:srgbClr val="FFFFFF"/>
                </a:solidFill>
                <a:latin typeface="Inter"/>
                <a:ea typeface="Inter"/>
                <a:cs typeface="Inter"/>
                <a:sym typeface="Inter"/>
              </a:rPr>
              <a:t>Viện Cơ điện nông nghiệp Việt Nam</a:t>
            </a:r>
          </a:p>
          <a:p>
            <a:pPr algn="just">
              <a:lnSpc>
                <a:spcPts val="3267"/>
              </a:lnSpc>
            </a:pPr>
            <a:r>
              <a:rPr lang="en-US" sz="2333" spc="-58">
                <a:solidFill>
                  <a:srgbClr val="FFFFFF"/>
                </a:solidFill>
                <a:latin typeface="Inter"/>
                <a:ea typeface="Inter"/>
                <a:cs typeface="Inter"/>
                <a:sym typeface="Inter"/>
              </a:rPr>
              <a:t>Hơn 10 năm ứng dụng công nghệ máy móc trong chế biến các sản phẩm nông nghiệp - Cố vấn các tập đoàn lớn </a:t>
            </a:r>
          </a:p>
          <a:p>
            <a:pPr algn="just">
              <a:lnSpc>
                <a:spcPts val="3267"/>
              </a:lnSpc>
            </a:pPr>
          </a:p>
        </p:txBody>
      </p:sp>
      <p:sp>
        <p:nvSpPr>
          <p:cNvPr name="TextBox 16" id="16"/>
          <p:cNvSpPr txBox="true"/>
          <p:nvPr/>
        </p:nvSpPr>
        <p:spPr>
          <a:xfrm rot="0">
            <a:off x="9936805" y="7314314"/>
            <a:ext cx="5023124" cy="1989455"/>
          </a:xfrm>
          <a:prstGeom prst="rect">
            <a:avLst/>
          </a:prstGeom>
        </p:spPr>
        <p:txBody>
          <a:bodyPr anchor="t" rtlCol="false" tIns="0" lIns="0" bIns="0" rIns="0">
            <a:spAutoFit/>
          </a:bodyPr>
          <a:lstStyle/>
          <a:p>
            <a:pPr algn="just" marL="496571" indent="-248285" lvl="1">
              <a:lnSpc>
                <a:spcPts val="3220"/>
              </a:lnSpc>
              <a:buFont typeface="Arial"/>
              <a:buChar char="•"/>
            </a:pPr>
            <a:r>
              <a:rPr lang="en-US" sz="2300" spc="-57">
                <a:solidFill>
                  <a:srgbClr val="FFFFFF"/>
                </a:solidFill>
                <a:latin typeface="Inter"/>
                <a:ea typeface="Inter"/>
                <a:cs typeface="Inter"/>
                <a:sym typeface="Inter"/>
              </a:rPr>
              <a:t>Bà </a:t>
            </a:r>
            <a:r>
              <a:rPr lang="en-US" b="true" sz="2300" spc="-57">
                <a:solidFill>
                  <a:srgbClr val="FFFFFF"/>
                </a:solidFill>
                <a:latin typeface="Inter Bold"/>
                <a:ea typeface="Inter Bold"/>
                <a:cs typeface="Inter Bold"/>
                <a:sym typeface="Inter Bold"/>
              </a:rPr>
              <a:t>Lê Hồng Vân</a:t>
            </a:r>
          </a:p>
          <a:p>
            <a:pPr algn="just">
              <a:lnSpc>
                <a:spcPts val="3220"/>
              </a:lnSpc>
            </a:pPr>
            <a:r>
              <a:rPr lang="en-US" sz="2300" spc="-57">
                <a:solidFill>
                  <a:srgbClr val="FFFFFF"/>
                </a:solidFill>
                <a:latin typeface="Inter"/>
                <a:ea typeface="Inter"/>
                <a:cs typeface="Inter"/>
                <a:sym typeface="Inter"/>
              </a:rPr>
              <a:t>CEO công ty TNHH JOY VN</a:t>
            </a:r>
          </a:p>
          <a:p>
            <a:pPr algn="just">
              <a:lnSpc>
                <a:spcPts val="3220"/>
              </a:lnSpc>
            </a:pPr>
            <a:r>
              <a:rPr lang="en-US" sz="2300" spc="-57">
                <a:solidFill>
                  <a:srgbClr val="FFFFFF"/>
                </a:solidFill>
                <a:latin typeface="Inter"/>
                <a:ea typeface="Inter"/>
                <a:cs typeface="Inter"/>
                <a:sym typeface="Inter"/>
              </a:rPr>
              <a:t>Chuyên gia phát triển sản phẩm </a:t>
            </a:r>
          </a:p>
          <a:p>
            <a:pPr algn="just">
              <a:lnSpc>
                <a:spcPts val="3220"/>
              </a:lnSpc>
            </a:pPr>
            <a:r>
              <a:rPr lang="en-US" sz="2300" spc="-57">
                <a:solidFill>
                  <a:srgbClr val="FFFFFF"/>
                </a:solidFill>
                <a:latin typeface="Inter"/>
                <a:ea typeface="Inter"/>
                <a:cs typeface="Inter"/>
                <a:sym typeface="Inter"/>
              </a:rPr>
              <a:t>và thị trường</a:t>
            </a:r>
          </a:p>
          <a:p>
            <a:pPr algn="just">
              <a:lnSpc>
                <a:spcPts val="3220"/>
              </a:lnSpc>
            </a:pPr>
          </a:p>
        </p:txBody>
      </p:sp>
    </p:spTree>
  </p:cSld>
  <p:clrMapOvr>
    <a:masterClrMapping/>
  </p:clrMapOvr>
</p:sld>
</file>

<file path=ppt/slides/slide2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16666" r="0" b="-16666"/>
            </a:stretch>
          </a:blipFill>
        </p:spPr>
      </p:sp>
      <p:sp>
        <p:nvSpPr>
          <p:cNvPr name="Freeform 3" id="3" descr="Circle Futuristic Element"/>
          <p:cNvSpPr/>
          <p:nvPr/>
        </p:nvSpPr>
        <p:spPr>
          <a:xfrm flipH="false" flipV="false" rot="0">
            <a:off x="-1570356" y="7752299"/>
            <a:ext cx="3708501" cy="3634331"/>
          </a:xfrm>
          <a:custGeom>
            <a:avLst/>
            <a:gdLst/>
            <a:ahLst/>
            <a:cxnLst/>
            <a:rect r="r" b="b" t="t" l="l"/>
            <a:pathLst>
              <a:path h="3634331" w="3708501">
                <a:moveTo>
                  <a:pt x="0" y="0"/>
                </a:moveTo>
                <a:lnTo>
                  <a:pt x="3708502" y="0"/>
                </a:lnTo>
                <a:lnTo>
                  <a:pt x="3708502" y="3634331"/>
                </a:lnTo>
                <a:lnTo>
                  <a:pt x="0" y="3634331"/>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4" id="4"/>
          <p:cNvGrpSpPr/>
          <p:nvPr/>
        </p:nvGrpSpPr>
        <p:grpSpPr>
          <a:xfrm rot="0">
            <a:off x="-259479" y="1545780"/>
            <a:ext cx="9403479" cy="9403479"/>
            <a:chOff x="0" y="0"/>
            <a:chExt cx="3282950" cy="3282950"/>
          </a:xfrm>
        </p:grpSpPr>
        <p:sp>
          <p:nvSpPr>
            <p:cNvPr name="Freeform 5" id="5"/>
            <p:cNvSpPr/>
            <p:nvPr/>
          </p:nvSpPr>
          <p:spPr>
            <a:xfrm flipH="false" flipV="false" rot="0">
              <a:off x="0" y="0"/>
              <a:ext cx="3282950" cy="3282950"/>
            </a:xfrm>
            <a:custGeom>
              <a:avLst/>
              <a:gdLst/>
              <a:ahLst/>
              <a:cxnLst/>
              <a:rect r="r" b="b" t="t" l="l"/>
              <a:pathLst>
                <a:path h="3282950" w="3282950">
                  <a:moveTo>
                    <a:pt x="0" y="0"/>
                  </a:moveTo>
                  <a:lnTo>
                    <a:pt x="2532380" y="0"/>
                  </a:lnTo>
                  <a:cubicBezTo>
                    <a:pt x="2946400" y="0"/>
                    <a:pt x="3282950" y="336550"/>
                    <a:pt x="3282950" y="750570"/>
                  </a:cubicBezTo>
                  <a:lnTo>
                    <a:pt x="3282950" y="3282950"/>
                  </a:lnTo>
                  <a:lnTo>
                    <a:pt x="0" y="3282950"/>
                  </a:lnTo>
                  <a:lnTo>
                    <a:pt x="0" y="0"/>
                  </a:lnTo>
                  <a:close/>
                </a:path>
              </a:pathLst>
            </a:custGeom>
            <a:blipFill>
              <a:blip r:embed="rId5"/>
              <a:stretch>
                <a:fillRect l="-16747" t="0" r="-16747" b="0"/>
              </a:stretch>
            </a:blipFill>
            <a:ln w="152400" cap="sq">
              <a:solidFill>
                <a:srgbClr val="A11212"/>
              </a:solidFill>
              <a:prstDash val="solid"/>
              <a:miter/>
            </a:ln>
          </p:spPr>
        </p:sp>
      </p:grpSp>
      <p:sp>
        <p:nvSpPr>
          <p:cNvPr name="Freeform 6" id="6"/>
          <p:cNvSpPr/>
          <p:nvPr/>
        </p:nvSpPr>
        <p:spPr>
          <a:xfrm flipH="false" flipV="false" rot="0">
            <a:off x="11983124" y="431310"/>
            <a:ext cx="3467735" cy="1927009"/>
          </a:xfrm>
          <a:custGeom>
            <a:avLst/>
            <a:gdLst/>
            <a:ahLst/>
            <a:cxnLst/>
            <a:rect r="r" b="b" t="t" l="l"/>
            <a:pathLst>
              <a:path h="1927009" w="3467735">
                <a:moveTo>
                  <a:pt x="0" y="0"/>
                </a:moveTo>
                <a:lnTo>
                  <a:pt x="3467735" y="0"/>
                </a:lnTo>
                <a:lnTo>
                  <a:pt x="3467735" y="1927009"/>
                </a:lnTo>
                <a:lnTo>
                  <a:pt x="0" y="1927009"/>
                </a:lnTo>
                <a:lnTo>
                  <a:pt x="0" y="0"/>
                </a:lnTo>
                <a:close/>
              </a:path>
            </a:pathLst>
          </a:custGeom>
          <a:blipFill>
            <a:blip r:embed="rId6"/>
            <a:stretch>
              <a:fillRect l="0" t="-50943" r="0" b="-29010"/>
            </a:stretch>
          </a:blipFill>
        </p:spPr>
      </p:sp>
      <p:sp>
        <p:nvSpPr>
          <p:cNvPr name="Freeform 7" id="7"/>
          <p:cNvSpPr/>
          <p:nvPr/>
        </p:nvSpPr>
        <p:spPr>
          <a:xfrm flipH="true" flipV="true" rot="0">
            <a:off x="5774446" y="-1817166"/>
            <a:ext cx="4147059" cy="3634331"/>
          </a:xfrm>
          <a:custGeom>
            <a:avLst/>
            <a:gdLst/>
            <a:ahLst/>
            <a:cxnLst/>
            <a:rect r="r" b="b" t="t" l="l"/>
            <a:pathLst>
              <a:path h="3634331" w="4147059">
                <a:moveTo>
                  <a:pt x="4147059" y="3634332"/>
                </a:moveTo>
                <a:lnTo>
                  <a:pt x="0" y="3634332"/>
                </a:lnTo>
                <a:lnTo>
                  <a:pt x="0" y="0"/>
                </a:lnTo>
                <a:lnTo>
                  <a:pt x="4147059" y="0"/>
                </a:lnTo>
                <a:lnTo>
                  <a:pt x="4147059" y="3634332"/>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TextBox 8" id="8"/>
          <p:cNvSpPr txBox="true"/>
          <p:nvPr/>
        </p:nvSpPr>
        <p:spPr>
          <a:xfrm rot="0">
            <a:off x="10500418" y="2849879"/>
            <a:ext cx="7145087" cy="1476979"/>
          </a:xfrm>
          <a:prstGeom prst="rect">
            <a:avLst/>
          </a:prstGeom>
        </p:spPr>
        <p:txBody>
          <a:bodyPr anchor="t" rtlCol="false" tIns="0" lIns="0" bIns="0" rIns="0">
            <a:spAutoFit/>
          </a:bodyPr>
          <a:lstStyle/>
          <a:p>
            <a:pPr algn="l" marL="0" indent="0" lvl="0">
              <a:lnSpc>
                <a:spcPts val="10691"/>
              </a:lnSpc>
              <a:spcBef>
                <a:spcPct val="0"/>
              </a:spcBef>
            </a:pPr>
            <a:r>
              <a:rPr lang="en-US" b="true" sz="11878">
                <a:solidFill>
                  <a:srgbClr val="A11212"/>
                </a:solidFill>
                <a:latin typeface="Inter Bold"/>
                <a:ea typeface="Inter Bold"/>
                <a:cs typeface="Inter Bold"/>
                <a:sym typeface="Inter Bold"/>
              </a:rPr>
              <a:t>GACAMI</a:t>
            </a:r>
          </a:p>
        </p:txBody>
      </p:sp>
      <p:sp>
        <p:nvSpPr>
          <p:cNvPr name="TextBox 9" id="9"/>
          <p:cNvSpPr txBox="true"/>
          <p:nvPr/>
        </p:nvSpPr>
        <p:spPr>
          <a:xfrm rot="0">
            <a:off x="10191951" y="4574508"/>
            <a:ext cx="7453553" cy="2905374"/>
          </a:xfrm>
          <a:prstGeom prst="rect">
            <a:avLst/>
          </a:prstGeom>
        </p:spPr>
        <p:txBody>
          <a:bodyPr anchor="t" rtlCol="false" tIns="0" lIns="0" bIns="0" rIns="0">
            <a:spAutoFit/>
          </a:bodyPr>
          <a:lstStyle/>
          <a:p>
            <a:pPr algn="ctr">
              <a:lnSpc>
                <a:spcPts val="2815"/>
              </a:lnSpc>
            </a:pPr>
            <a:r>
              <a:rPr lang="en-US" b="true" sz="3128">
                <a:solidFill>
                  <a:srgbClr val="A11212"/>
                </a:solidFill>
                <a:latin typeface="Inter Bold"/>
                <a:ea typeface="Inter Bold"/>
                <a:cs typeface="Inter Bold"/>
                <a:sym typeface="Inter Bold"/>
              </a:rPr>
              <a:t>HỆ SINH THÁI GIÁ TRỊ TOÀN DIỆN </a:t>
            </a:r>
          </a:p>
          <a:p>
            <a:pPr algn="ctr">
              <a:lnSpc>
                <a:spcPts val="6099"/>
              </a:lnSpc>
            </a:pPr>
            <a:r>
              <a:rPr lang="en-US" b="true" sz="3128">
                <a:solidFill>
                  <a:srgbClr val="A11212"/>
                </a:solidFill>
                <a:latin typeface="Inter Bold"/>
                <a:ea typeface="Inter Bold"/>
                <a:cs typeface="Inter Bold"/>
                <a:sym typeface="Inter Bold"/>
              </a:rPr>
              <a:t>TỪ QUẢ GẤC VIỆT</a:t>
            </a:r>
          </a:p>
          <a:p>
            <a:pPr algn="ctr">
              <a:lnSpc>
                <a:spcPts val="6099"/>
              </a:lnSpc>
            </a:pPr>
          </a:p>
          <a:p>
            <a:pPr algn="ctr">
              <a:lnSpc>
                <a:spcPts val="4602"/>
              </a:lnSpc>
            </a:pPr>
            <a:r>
              <a:rPr lang="en-US" b="true" sz="2360">
                <a:solidFill>
                  <a:srgbClr val="165C35"/>
                </a:solidFill>
                <a:latin typeface="Inter Bold"/>
                <a:ea typeface="Inter Bold"/>
                <a:cs typeface="Inter Bold"/>
                <a:sym typeface="Inter Bold"/>
              </a:rPr>
              <a:t>LIÊN HỆ: </a:t>
            </a:r>
          </a:p>
          <a:p>
            <a:pPr algn="ctr" marL="0" indent="0" lvl="0">
              <a:lnSpc>
                <a:spcPts val="4602"/>
              </a:lnSpc>
            </a:pPr>
            <a:r>
              <a:rPr lang="en-US" b="true" sz="2360">
                <a:solidFill>
                  <a:srgbClr val="165C35"/>
                </a:solidFill>
                <a:latin typeface="Inter Bold"/>
                <a:ea typeface="Inter Bold"/>
                <a:cs typeface="Inter Bold"/>
                <a:sym typeface="Inter Bold"/>
              </a:rPr>
              <a:t>TRẦN VĂN NGHỊ 0904 388 388</a:t>
            </a:r>
          </a:p>
        </p:txBody>
      </p:sp>
    </p:spTree>
  </p:cSld>
  <p:clrMapOvr>
    <a:masterClrMapping/>
  </p:clrMapOvr>
</p:sld>
</file>

<file path=ppt/slides/slide2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16666" r="0" b="-16666"/>
            </a:stretch>
          </a:blipFill>
        </p:spPr>
      </p:sp>
      <p:sp>
        <p:nvSpPr>
          <p:cNvPr name="Freeform 3" id="3" descr="Circle Futuristic Element"/>
          <p:cNvSpPr/>
          <p:nvPr/>
        </p:nvSpPr>
        <p:spPr>
          <a:xfrm flipH="false" flipV="false" rot="0">
            <a:off x="-1570356" y="7752299"/>
            <a:ext cx="3708501" cy="3634331"/>
          </a:xfrm>
          <a:custGeom>
            <a:avLst/>
            <a:gdLst/>
            <a:ahLst/>
            <a:cxnLst/>
            <a:rect r="r" b="b" t="t" l="l"/>
            <a:pathLst>
              <a:path h="3634331" w="3708501">
                <a:moveTo>
                  <a:pt x="0" y="0"/>
                </a:moveTo>
                <a:lnTo>
                  <a:pt x="3708502" y="0"/>
                </a:lnTo>
                <a:lnTo>
                  <a:pt x="3708502" y="3634331"/>
                </a:lnTo>
                <a:lnTo>
                  <a:pt x="0" y="3634331"/>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4" id="4"/>
          <p:cNvGrpSpPr/>
          <p:nvPr/>
        </p:nvGrpSpPr>
        <p:grpSpPr>
          <a:xfrm rot="0">
            <a:off x="0" y="856401"/>
            <a:ext cx="9403479" cy="9403479"/>
            <a:chOff x="0" y="0"/>
            <a:chExt cx="3282950" cy="3282950"/>
          </a:xfrm>
        </p:grpSpPr>
        <p:sp>
          <p:nvSpPr>
            <p:cNvPr name="Freeform 5" id="5"/>
            <p:cNvSpPr/>
            <p:nvPr/>
          </p:nvSpPr>
          <p:spPr>
            <a:xfrm flipH="false" flipV="false" rot="0">
              <a:off x="0" y="0"/>
              <a:ext cx="3282950" cy="3282950"/>
            </a:xfrm>
            <a:custGeom>
              <a:avLst/>
              <a:gdLst/>
              <a:ahLst/>
              <a:cxnLst/>
              <a:rect r="r" b="b" t="t" l="l"/>
              <a:pathLst>
                <a:path h="3282950" w="3282950">
                  <a:moveTo>
                    <a:pt x="0" y="0"/>
                  </a:moveTo>
                  <a:lnTo>
                    <a:pt x="2532380" y="0"/>
                  </a:lnTo>
                  <a:cubicBezTo>
                    <a:pt x="2946400" y="0"/>
                    <a:pt x="3282950" y="336550"/>
                    <a:pt x="3282950" y="750570"/>
                  </a:cubicBezTo>
                  <a:lnTo>
                    <a:pt x="3282950" y="3282950"/>
                  </a:lnTo>
                  <a:lnTo>
                    <a:pt x="0" y="3282950"/>
                  </a:lnTo>
                  <a:lnTo>
                    <a:pt x="0" y="0"/>
                  </a:lnTo>
                  <a:close/>
                </a:path>
              </a:pathLst>
            </a:custGeom>
            <a:blipFill>
              <a:blip r:embed="rId5"/>
              <a:stretch>
                <a:fillRect l="-24931" t="0" r="-24931" b="0"/>
              </a:stretch>
            </a:blipFill>
            <a:ln w="152400" cap="sq">
              <a:solidFill>
                <a:srgbClr val="A11212"/>
              </a:solidFill>
              <a:prstDash val="solid"/>
              <a:miter/>
            </a:ln>
          </p:spPr>
        </p:sp>
      </p:grpSp>
      <p:sp>
        <p:nvSpPr>
          <p:cNvPr name="Freeform 6" id="6"/>
          <p:cNvSpPr/>
          <p:nvPr/>
        </p:nvSpPr>
        <p:spPr>
          <a:xfrm flipH="false" flipV="false" rot="0">
            <a:off x="8571082" y="65196"/>
            <a:ext cx="3467735" cy="1927009"/>
          </a:xfrm>
          <a:custGeom>
            <a:avLst/>
            <a:gdLst/>
            <a:ahLst/>
            <a:cxnLst/>
            <a:rect r="r" b="b" t="t" l="l"/>
            <a:pathLst>
              <a:path h="1927009" w="3467735">
                <a:moveTo>
                  <a:pt x="0" y="0"/>
                </a:moveTo>
                <a:lnTo>
                  <a:pt x="3467736" y="0"/>
                </a:lnTo>
                <a:lnTo>
                  <a:pt x="3467736" y="1927008"/>
                </a:lnTo>
                <a:lnTo>
                  <a:pt x="0" y="1927008"/>
                </a:lnTo>
                <a:lnTo>
                  <a:pt x="0" y="0"/>
                </a:lnTo>
                <a:close/>
              </a:path>
            </a:pathLst>
          </a:custGeom>
          <a:blipFill>
            <a:blip r:embed="rId6"/>
            <a:stretch>
              <a:fillRect l="0" t="-50943" r="0" b="-29010"/>
            </a:stretch>
          </a:blipFill>
        </p:spPr>
      </p:sp>
      <p:sp>
        <p:nvSpPr>
          <p:cNvPr name="Freeform 7" id="7"/>
          <p:cNvSpPr/>
          <p:nvPr/>
        </p:nvSpPr>
        <p:spPr>
          <a:xfrm flipH="false" flipV="false" rot="0">
            <a:off x="12288076" y="2843169"/>
            <a:ext cx="2975436" cy="3023855"/>
          </a:xfrm>
          <a:custGeom>
            <a:avLst/>
            <a:gdLst/>
            <a:ahLst/>
            <a:cxnLst/>
            <a:rect r="r" b="b" t="t" l="l"/>
            <a:pathLst>
              <a:path h="3023855" w="2975436">
                <a:moveTo>
                  <a:pt x="0" y="0"/>
                </a:moveTo>
                <a:lnTo>
                  <a:pt x="2975436" y="0"/>
                </a:lnTo>
                <a:lnTo>
                  <a:pt x="2975436" y="3023855"/>
                </a:lnTo>
                <a:lnTo>
                  <a:pt x="0" y="3023855"/>
                </a:lnTo>
                <a:lnTo>
                  <a:pt x="0" y="0"/>
                </a:lnTo>
                <a:close/>
              </a:path>
            </a:pathLst>
          </a:custGeom>
          <a:blipFill>
            <a:blip r:embed="rId7"/>
            <a:stretch>
              <a:fillRect l="-15202" t="-38333" r="-14252" b="-55773"/>
            </a:stretch>
          </a:blipFill>
        </p:spPr>
      </p:sp>
      <p:sp>
        <p:nvSpPr>
          <p:cNvPr name="TextBox 8" id="8"/>
          <p:cNvSpPr txBox="true"/>
          <p:nvPr/>
        </p:nvSpPr>
        <p:spPr>
          <a:xfrm rot="0">
            <a:off x="11807518" y="2023579"/>
            <a:ext cx="3949018" cy="819590"/>
          </a:xfrm>
          <a:prstGeom prst="rect">
            <a:avLst/>
          </a:prstGeom>
        </p:spPr>
        <p:txBody>
          <a:bodyPr anchor="t" rtlCol="false" tIns="0" lIns="0" bIns="0" rIns="0">
            <a:spAutoFit/>
          </a:bodyPr>
          <a:lstStyle/>
          <a:p>
            <a:pPr algn="l" marL="0" indent="0" lvl="0">
              <a:lnSpc>
                <a:spcPts val="5908"/>
              </a:lnSpc>
              <a:spcBef>
                <a:spcPct val="0"/>
              </a:spcBef>
            </a:pPr>
            <a:r>
              <a:rPr lang="en-US" b="true" sz="6565">
                <a:solidFill>
                  <a:srgbClr val="A11212"/>
                </a:solidFill>
                <a:latin typeface="Inter Bold"/>
                <a:ea typeface="Inter Bold"/>
                <a:cs typeface="Inter Bold"/>
                <a:sym typeface="Inter Bold"/>
              </a:rPr>
              <a:t>GACAMI</a:t>
            </a:r>
          </a:p>
        </p:txBody>
      </p:sp>
      <p:sp>
        <p:nvSpPr>
          <p:cNvPr name="TextBox 9" id="9"/>
          <p:cNvSpPr txBox="true"/>
          <p:nvPr/>
        </p:nvSpPr>
        <p:spPr>
          <a:xfrm rot="0">
            <a:off x="9940140" y="6215671"/>
            <a:ext cx="8031307" cy="1536628"/>
          </a:xfrm>
          <a:prstGeom prst="rect">
            <a:avLst/>
          </a:prstGeom>
        </p:spPr>
        <p:txBody>
          <a:bodyPr anchor="t" rtlCol="false" tIns="0" lIns="0" bIns="0" rIns="0">
            <a:spAutoFit/>
          </a:bodyPr>
          <a:lstStyle/>
          <a:p>
            <a:pPr algn="l">
              <a:lnSpc>
                <a:spcPts val="4854"/>
              </a:lnSpc>
            </a:pPr>
            <a:r>
              <a:rPr lang="en-US" b="true" sz="5393" i="true">
                <a:solidFill>
                  <a:srgbClr val="A11212"/>
                </a:solidFill>
                <a:latin typeface="Inter Bold Italics"/>
                <a:ea typeface="Inter Bold Italics"/>
                <a:cs typeface="Inter Bold Italics"/>
                <a:sym typeface="Inter Bold Italics"/>
              </a:rPr>
              <a:t>CẢM ƠN ĐÃ QUÝ VỊ ĐÃ </a:t>
            </a:r>
          </a:p>
          <a:p>
            <a:pPr algn="ctr" marL="0" indent="0" lvl="0">
              <a:lnSpc>
                <a:spcPts val="8791"/>
              </a:lnSpc>
            </a:pPr>
            <a:r>
              <a:rPr lang="en-US" b="true" sz="5393" i="true">
                <a:solidFill>
                  <a:srgbClr val="A11212"/>
                </a:solidFill>
                <a:latin typeface="Inter Bold Italics"/>
                <a:ea typeface="Inter Bold Italics"/>
                <a:cs typeface="Inter Bold Italics"/>
                <a:sym typeface="Inter Bold Italics"/>
              </a:rPr>
              <a:t>LẮNG NGHE!</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16666" r="0" b="-16666"/>
            </a:stretch>
          </a:blipFill>
        </p:spPr>
      </p:sp>
      <p:grpSp>
        <p:nvGrpSpPr>
          <p:cNvPr name="Group 3" id="3"/>
          <p:cNvGrpSpPr/>
          <p:nvPr/>
        </p:nvGrpSpPr>
        <p:grpSpPr>
          <a:xfrm rot="0">
            <a:off x="-1859102" y="1987125"/>
            <a:ext cx="22624846" cy="9818824"/>
            <a:chOff x="0" y="0"/>
            <a:chExt cx="5958807" cy="2586028"/>
          </a:xfrm>
        </p:grpSpPr>
        <p:sp>
          <p:nvSpPr>
            <p:cNvPr name="Freeform 4" id="4"/>
            <p:cNvSpPr/>
            <p:nvPr/>
          </p:nvSpPr>
          <p:spPr>
            <a:xfrm flipH="false" flipV="false" rot="0">
              <a:off x="0" y="0"/>
              <a:ext cx="5958807" cy="2586028"/>
            </a:xfrm>
            <a:custGeom>
              <a:avLst/>
              <a:gdLst/>
              <a:ahLst/>
              <a:cxnLst/>
              <a:rect r="r" b="b" t="t" l="l"/>
              <a:pathLst>
                <a:path h="2586028" w="5958807">
                  <a:moveTo>
                    <a:pt x="0" y="0"/>
                  </a:moveTo>
                  <a:lnTo>
                    <a:pt x="5958807" y="0"/>
                  </a:lnTo>
                  <a:lnTo>
                    <a:pt x="5958807" y="2586028"/>
                  </a:lnTo>
                  <a:lnTo>
                    <a:pt x="0" y="2586028"/>
                  </a:lnTo>
                  <a:close/>
                </a:path>
              </a:pathLst>
            </a:custGeom>
            <a:solidFill>
              <a:srgbClr val="A11212"/>
            </a:solidFill>
          </p:spPr>
        </p:sp>
        <p:sp>
          <p:nvSpPr>
            <p:cNvPr name="TextBox 5" id="5"/>
            <p:cNvSpPr txBox="true"/>
            <p:nvPr/>
          </p:nvSpPr>
          <p:spPr>
            <a:xfrm>
              <a:off x="0" y="-38100"/>
              <a:ext cx="5958807" cy="2624128"/>
            </a:xfrm>
            <a:prstGeom prst="rect">
              <a:avLst/>
            </a:prstGeom>
          </p:spPr>
          <p:txBody>
            <a:bodyPr anchor="ctr" rtlCol="false" tIns="50800" lIns="50800" bIns="50800" rIns="50800"/>
            <a:lstStyle/>
            <a:p>
              <a:pPr algn="ctr">
                <a:lnSpc>
                  <a:spcPts val="2659"/>
                </a:lnSpc>
                <a:spcBef>
                  <a:spcPct val="0"/>
                </a:spcBef>
              </a:pPr>
            </a:p>
          </p:txBody>
        </p:sp>
      </p:grpSp>
      <p:sp>
        <p:nvSpPr>
          <p:cNvPr name="Freeform 6" id="6"/>
          <p:cNvSpPr/>
          <p:nvPr/>
        </p:nvSpPr>
        <p:spPr>
          <a:xfrm flipH="false" flipV="false" rot="0">
            <a:off x="13403365" y="-162740"/>
            <a:ext cx="5390235" cy="3921606"/>
          </a:xfrm>
          <a:custGeom>
            <a:avLst/>
            <a:gdLst/>
            <a:ahLst/>
            <a:cxnLst/>
            <a:rect r="r" b="b" t="t" l="l"/>
            <a:pathLst>
              <a:path h="3921606" w="5390235">
                <a:moveTo>
                  <a:pt x="0" y="0"/>
                </a:moveTo>
                <a:lnTo>
                  <a:pt x="5390235" y="0"/>
                </a:lnTo>
                <a:lnTo>
                  <a:pt x="5390235" y="3921607"/>
                </a:lnTo>
                <a:lnTo>
                  <a:pt x="0" y="3921607"/>
                </a:lnTo>
                <a:lnTo>
                  <a:pt x="0" y="0"/>
                </a:lnTo>
                <a:close/>
              </a:path>
            </a:pathLst>
          </a:custGeom>
          <a:blipFill>
            <a:blip r:embed="rId3"/>
            <a:stretch>
              <a:fillRect l="0" t="0" r="0" b="0"/>
            </a:stretch>
          </a:blipFill>
        </p:spPr>
      </p:sp>
      <p:sp>
        <p:nvSpPr>
          <p:cNvPr name="Freeform 7" id="7"/>
          <p:cNvSpPr/>
          <p:nvPr/>
        </p:nvSpPr>
        <p:spPr>
          <a:xfrm flipH="false" flipV="false" rot="0">
            <a:off x="4667295" y="5232331"/>
            <a:ext cx="8736070" cy="4921319"/>
          </a:xfrm>
          <a:custGeom>
            <a:avLst/>
            <a:gdLst/>
            <a:ahLst/>
            <a:cxnLst/>
            <a:rect r="r" b="b" t="t" l="l"/>
            <a:pathLst>
              <a:path h="4921319" w="8736070">
                <a:moveTo>
                  <a:pt x="0" y="0"/>
                </a:moveTo>
                <a:lnTo>
                  <a:pt x="8736070" y="0"/>
                </a:lnTo>
                <a:lnTo>
                  <a:pt x="8736070" y="4921319"/>
                </a:lnTo>
                <a:lnTo>
                  <a:pt x="0" y="4921319"/>
                </a:lnTo>
                <a:lnTo>
                  <a:pt x="0" y="0"/>
                </a:lnTo>
                <a:close/>
              </a:path>
            </a:pathLst>
          </a:custGeom>
          <a:blipFill>
            <a:blip r:embed="rId4"/>
            <a:stretch>
              <a:fillRect l="0" t="0" r="0" b="0"/>
            </a:stretch>
          </a:blipFill>
        </p:spPr>
      </p:sp>
      <p:sp>
        <p:nvSpPr>
          <p:cNvPr name="TextBox 8" id="8"/>
          <p:cNvSpPr txBox="true"/>
          <p:nvPr/>
        </p:nvSpPr>
        <p:spPr>
          <a:xfrm rot="0">
            <a:off x="447177" y="327572"/>
            <a:ext cx="14489967" cy="1659553"/>
          </a:xfrm>
          <a:prstGeom prst="rect">
            <a:avLst/>
          </a:prstGeom>
        </p:spPr>
        <p:txBody>
          <a:bodyPr anchor="t" rtlCol="false" tIns="0" lIns="0" bIns="0" rIns="0">
            <a:spAutoFit/>
          </a:bodyPr>
          <a:lstStyle/>
          <a:p>
            <a:pPr algn="ctr">
              <a:lnSpc>
                <a:spcPts val="6421"/>
              </a:lnSpc>
            </a:pPr>
            <a:r>
              <a:rPr lang="en-US" b="true" sz="6115">
                <a:solidFill>
                  <a:srgbClr val="A11212"/>
                </a:solidFill>
                <a:latin typeface="Inter Bold"/>
                <a:ea typeface="Inter Bold"/>
                <a:cs typeface="Inter Bold"/>
                <a:sym typeface="Inter Bold"/>
              </a:rPr>
              <a:t>ĐẶC TÍNH QUÝ GIÁ CỦA GẤC</a:t>
            </a:r>
          </a:p>
          <a:p>
            <a:pPr algn="ctr" marL="0" indent="0" lvl="0">
              <a:lnSpc>
                <a:spcPts val="6421"/>
              </a:lnSpc>
            </a:pPr>
          </a:p>
        </p:txBody>
      </p:sp>
      <p:sp>
        <p:nvSpPr>
          <p:cNvPr name="Freeform 9" id="9"/>
          <p:cNvSpPr/>
          <p:nvPr/>
        </p:nvSpPr>
        <p:spPr>
          <a:xfrm flipH="false" flipV="false" rot="0">
            <a:off x="17210" y="0"/>
            <a:ext cx="2022979" cy="846880"/>
          </a:xfrm>
          <a:custGeom>
            <a:avLst/>
            <a:gdLst/>
            <a:ahLst/>
            <a:cxnLst/>
            <a:rect r="r" b="b" t="t" l="l"/>
            <a:pathLst>
              <a:path h="846880" w="2022979">
                <a:moveTo>
                  <a:pt x="0" y="0"/>
                </a:moveTo>
                <a:lnTo>
                  <a:pt x="2022980" y="0"/>
                </a:lnTo>
                <a:lnTo>
                  <a:pt x="2022980" y="846880"/>
                </a:lnTo>
                <a:lnTo>
                  <a:pt x="0" y="846880"/>
                </a:lnTo>
                <a:lnTo>
                  <a:pt x="0" y="0"/>
                </a:lnTo>
                <a:close/>
              </a:path>
            </a:pathLst>
          </a:custGeom>
          <a:blipFill>
            <a:blip r:embed="rId5"/>
            <a:stretch>
              <a:fillRect l="0" t="-67623" r="0" b="-71250"/>
            </a:stretch>
          </a:blipFill>
        </p:spPr>
      </p:sp>
      <p:sp>
        <p:nvSpPr>
          <p:cNvPr name="Freeform 10" id="10"/>
          <p:cNvSpPr/>
          <p:nvPr/>
        </p:nvSpPr>
        <p:spPr>
          <a:xfrm flipH="false" flipV="false" rot="-66467">
            <a:off x="11328614" y="6365260"/>
            <a:ext cx="1418813" cy="838363"/>
          </a:xfrm>
          <a:custGeom>
            <a:avLst/>
            <a:gdLst/>
            <a:ahLst/>
            <a:cxnLst/>
            <a:rect r="r" b="b" t="t" l="l"/>
            <a:pathLst>
              <a:path h="838363" w="1418813">
                <a:moveTo>
                  <a:pt x="0" y="0"/>
                </a:moveTo>
                <a:lnTo>
                  <a:pt x="1418813" y="0"/>
                </a:lnTo>
                <a:lnTo>
                  <a:pt x="1418813" y="838363"/>
                </a:lnTo>
                <a:lnTo>
                  <a:pt x="0" y="838363"/>
                </a:lnTo>
                <a:lnTo>
                  <a:pt x="0" y="0"/>
                </a:lnTo>
                <a:close/>
              </a:path>
            </a:pathLst>
          </a:custGeom>
          <a:blipFill>
            <a:blip r:embed="rId6"/>
            <a:stretch>
              <a:fillRect l="-11554" t="0" r="-11547" b="0"/>
            </a:stretch>
          </a:blipFill>
        </p:spPr>
      </p:sp>
      <p:sp>
        <p:nvSpPr>
          <p:cNvPr name="TextBox 11" id="11"/>
          <p:cNvSpPr txBox="true"/>
          <p:nvPr/>
        </p:nvSpPr>
        <p:spPr>
          <a:xfrm rot="0">
            <a:off x="921673" y="2636219"/>
            <a:ext cx="14456829" cy="1353185"/>
          </a:xfrm>
          <a:prstGeom prst="rect">
            <a:avLst/>
          </a:prstGeom>
        </p:spPr>
        <p:txBody>
          <a:bodyPr anchor="t" rtlCol="false" tIns="0" lIns="0" bIns="0" rIns="0">
            <a:spAutoFit/>
          </a:bodyPr>
          <a:lstStyle/>
          <a:p>
            <a:pPr algn="just" marL="561341" indent="-280670" lvl="1">
              <a:lnSpc>
                <a:spcPts val="3640"/>
              </a:lnSpc>
              <a:buFont typeface="Arial"/>
              <a:buChar char="•"/>
            </a:pPr>
            <a:r>
              <a:rPr lang="en-US" sz="2600">
                <a:solidFill>
                  <a:srgbClr val="FFFFFF"/>
                </a:solidFill>
                <a:latin typeface="Inter"/>
                <a:ea typeface="Inter"/>
                <a:cs typeface="Inter"/>
                <a:sym typeface="Inter"/>
              </a:rPr>
              <a:t>Q</a:t>
            </a:r>
            <a:r>
              <a:rPr lang="en-US" sz="2600">
                <a:solidFill>
                  <a:srgbClr val="FFFFFF"/>
                </a:solidFill>
                <a:latin typeface="Inter"/>
                <a:ea typeface="Inter"/>
                <a:cs typeface="Inter"/>
                <a:sym typeface="Inter"/>
              </a:rPr>
              <a:t>uả gấc chứa lượng Lycopene và Betacarotene rất cao—nguồn nguyên liệu quý cho ngành thực phẩm chức năng, mỹ phẩm.</a:t>
            </a:r>
          </a:p>
          <a:p>
            <a:pPr algn="just" marL="0" indent="0" lvl="0">
              <a:lnSpc>
                <a:spcPts val="3640"/>
              </a:lnSpc>
            </a:pPr>
            <a:r>
              <a:rPr lang="en-US" sz="2600">
                <a:solidFill>
                  <a:srgbClr val="FFFFFF"/>
                </a:solidFill>
                <a:latin typeface="Inter"/>
                <a:ea typeface="Inter"/>
                <a:cs typeface="Inter"/>
                <a:sym typeface="Inter"/>
              </a:rPr>
              <a:t>      </a:t>
            </a:r>
            <a:r>
              <a:rPr lang="en-US" sz="2600">
                <a:solidFill>
                  <a:srgbClr val="FFFFFF"/>
                </a:solidFill>
                <a:latin typeface="Inter"/>
                <a:ea typeface="Inter"/>
                <a:cs typeface="Inter"/>
                <a:sym typeface="Inter"/>
              </a:rPr>
              <a:t>Ngoài ra, hàm lượng chất chống oxy hoá, Vitamin E, sắt,... cao vượt trội</a:t>
            </a:r>
          </a:p>
        </p:txBody>
      </p:sp>
      <p:sp>
        <p:nvSpPr>
          <p:cNvPr name="TextBox 12" id="12"/>
          <p:cNvSpPr txBox="true"/>
          <p:nvPr/>
        </p:nvSpPr>
        <p:spPr>
          <a:xfrm rot="0">
            <a:off x="921673" y="4180627"/>
            <a:ext cx="14912801" cy="1353185"/>
          </a:xfrm>
          <a:prstGeom prst="rect">
            <a:avLst/>
          </a:prstGeom>
        </p:spPr>
        <p:txBody>
          <a:bodyPr anchor="t" rtlCol="false" tIns="0" lIns="0" bIns="0" rIns="0">
            <a:spAutoFit/>
          </a:bodyPr>
          <a:lstStyle/>
          <a:p>
            <a:pPr algn="just" marL="561341" indent="-280670" lvl="1">
              <a:lnSpc>
                <a:spcPts val="3640"/>
              </a:lnSpc>
              <a:buFont typeface="Arial"/>
              <a:buChar char="•"/>
            </a:pPr>
            <a:r>
              <a:rPr lang="en-US" sz="2600">
                <a:solidFill>
                  <a:srgbClr val="FFFFFF"/>
                </a:solidFill>
                <a:latin typeface="Inter"/>
                <a:ea typeface="Inter"/>
                <a:cs typeface="Inter"/>
                <a:sym typeface="Inter"/>
              </a:rPr>
              <a:t>Đặc điểm quan trọng</a:t>
            </a:r>
            <a:r>
              <a:rPr lang="en-US" sz="2600">
                <a:solidFill>
                  <a:srgbClr val="FFFFFF"/>
                </a:solidFill>
                <a:latin typeface="Inter"/>
                <a:ea typeface="Inter"/>
                <a:cs typeface="Inter"/>
                <a:sym typeface="Inter"/>
              </a:rPr>
              <a:t>: Có thể khai thác toàn bộ quả (Lá, vỏ, cùi, ruột, màng, thịt quả, hạt ). Đây là nền tảng vững chắc cho mô hình "không phế thải" và kinh tế tuần hoàn</a:t>
            </a:r>
          </a:p>
          <a:p>
            <a:pPr algn="just" marL="0" indent="0" lvl="0">
              <a:lnSpc>
                <a:spcPts val="3640"/>
              </a:lnSpc>
            </a:pPr>
          </a:p>
        </p:txBody>
      </p:sp>
      <p:sp>
        <p:nvSpPr>
          <p:cNvPr name="TextBox 13" id="13"/>
          <p:cNvSpPr txBox="true"/>
          <p:nvPr/>
        </p:nvSpPr>
        <p:spPr>
          <a:xfrm rot="0">
            <a:off x="3831171" y="1163950"/>
            <a:ext cx="14456829" cy="497840"/>
          </a:xfrm>
          <a:prstGeom prst="rect">
            <a:avLst/>
          </a:prstGeom>
        </p:spPr>
        <p:txBody>
          <a:bodyPr anchor="t" rtlCol="false" tIns="0" lIns="0" bIns="0" rIns="0">
            <a:spAutoFit/>
          </a:bodyPr>
          <a:lstStyle/>
          <a:p>
            <a:pPr algn="just">
              <a:lnSpc>
                <a:spcPts val="4059"/>
              </a:lnSpc>
            </a:pPr>
            <a:r>
              <a:rPr lang="en-US" sz="2899">
                <a:solidFill>
                  <a:srgbClr val="C03528"/>
                </a:solidFill>
                <a:latin typeface="Francois One"/>
                <a:ea typeface="Francois One"/>
                <a:cs typeface="Francois One"/>
                <a:sym typeface="Francois One"/>
              </a:rPr>
              <a:t>Quả đến từ Thiên đường - “Vàng đỏ" của Việt Nam</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16666" r="0" b="-16666"/>
            </a:stretch>
          </a:blipFill>
        </p:spPr>
      </p:sp>
      <p:grpSp>
        <p:nvGrpSpPr>
          <p:cNvPr name="Group 3" id="3"/>
          <p:cNvGrpSpPr/>
          <p:nvPr/>
        </p:nvGrpSpPr>
        <p:grpSpPr>
          <a:xfrm rot="0">
            <a:off x="-335679" y="-410275"/>
            <a:ext cx="7226933" cy="11107550"/>
            <a:chOff x="0" y="0"/>
            <a:chExt cx="9635911" cy="14810066"/>
          </a:xfrm>
        </p:grpSpPr>
        <p:pic>
          <p:nvPicPr>
            <p:cNvPr name="Picture 4" id="4"/>
            <p:cNvPicPr>
              <a:picLocks noChangeAspect="true"/>
            </p:cNvPicPr>
            <p:nvPr/>
          </p:nvPicPr>
          <p:blipFill>
            <a:blip r:embed="rId3"/>
            <a:srcRect l="11455" t="0" r="1793" b="0"/>
            <a:stretch>
              <a:fillRect/>
            </a:stretch>
          </p:blipFill>
          <p:spPr>
            <a:xfrm flipH="false" flipV="false">
              <a:off x="0" y="0"/>
              <a:ext cx="9635911" cy="14810066"/>
            </a:xfrm>
            <a:prstGeom prst="rect">
              <a:avLst/>
            </a:prstGeom>
          </p:spPr>
        </p:pic>
      </p:grpSp>
      <p:grpSp>
        <p:nvGrpSpPr>
          <p:cNvPr name="Group 5" id="5"/>
          <p:cNvGrpSpPr/>
          <p:nvPr/>
        </p:nvGrpSpPr>
        <p:grpSpPr>
          <a:xfrm rot="0">
            <a:off x="4425546" y="-43871"/>
            <a:ext cx="15801986" cy="10330871"/>
            <a:chOff x="0" y="0"/>
            <a:chExt cx="4161840" cy="2720888"/>
          </a:xfrm>
        </p:grpSpPr>
        <p:sp>
          <p:nvSpPr>
            <p:cNvPr name="Freeform 6" id="6"/>
            <p:cNvSpPr/>
            <p:nvPr/>
          </p:nvSpPr>
          <p:spPr>
            <a:xfrm flipH="false" flipV="false" rot="0">
              <a:off x="0" y="0"/>
              <a:ext cx="4161840" cy="2720888"/>
            </a:xfrm>
            <a:custGeom>
              <a:avLst/>
              <a:gdLst/>
              <a:ahLst/>
              <a:cxnLst/>
              <a:rect r="r" b="b" t="t" l="l"/>
              <a:pathLst>
                <a:path h="2720888" w="4161840">
                  <a:moveTo>
                    <a:pt x="0" y="0"/>
                  </a:moveTo>
                  <a:lnTo>
                    <a:pt x="4161840" y="0"/>
                  </a:lnTo>
                  <a:lnTo>
                    <a:pt x="4161840" y="2720888"/>
                  </a:lnTo>
                  <a:lnTo>
                    <a:pt x="0" y="2720888"/>
                  </a:lnTo>
                  <a:close/>
                </a:path>
              </a:pathLst>
            </a:custGeom>
            <a:solidFill>
              <a:srgbClr val="A11212"/>
            </a:solidFill>
          </p:spPr>
        </p:sp>
        <p:sp>
          <p:nvSpPr>
            <p:cNvPr name="TextBox 7" id="7"/>
            <p:cNvSpPr txBox="true"/>
            <p:nvPr/>
          </p:nvSpPr>
          <p:spPr>
            <a:xfrm>
              <a:off x="0" y="-38100"/>
              <a:ext cx="4161840" cy="2758988"/>
            </a:xfrm>
            <a:prstGeom prst="rect">
              <a:avLst/>
            </a:prstGeom>
          </p:spPr>
          <p:txBody>
            <a:bodyPr anchor="ctr" rtlCol="false" tIns="50800" lIns="50800" bIns="50800" rIns="50800"/>
            <a:lstStyle/>
            <a:p>
              <a:pPr algn="ctr">
                <a:lnSpc>
                  <a:spcPts val="2659"/>
                </a:lnSpc>
                <a:spcBef>
                  <a:spcPct val="0"/>
                </a:spcBef>
              </a:pPr>
            </a:p>
          </p:txBody>
        </p:sp>
      </p:grpSp>
      <p:sp>
        <p:nvSpPr>
          <p:cNvPr name="Freeform 8" id="8"/>
          <p:cNvSpPr/>
          <p:nvPr/>
        </p:nvSpPr>
        <p:spPr>
          <a:xfrm flipH="false" flipV="false" rot="0">
            <a:off x="819150" y="170452"/>
            <a:ext cx="2854019" cy="1194779"/>
          </a:xfrm>
          <a:custGeom>
            <a:avLst/>
            <a:gdLst/>
            <a:ahLst/>
            <a:cxnLst/>
            <a:rect r="r" b="b" t="t" l="l"/>
            <a:pathLst>
              <a:path h="1194779" w="2854019">
                <a:moveTo>
                  <a:pt x="0" y="0"/>
                </a:moveTo>
                <a:lnTo>
                  <a:pt x="2854019" y="0"/>
                </a:lnTo>
                <a:lnTo>
                  <a:pt x="2854019" y="1194779"/>
                </a:lnTo>
                <a:lnTo>
                  <a:pt x="0" y="1194779"/>
                </a:lnTo>
                <a:lnTo>
                  <a:pt x="0" y="0"/>
                </a:lnTo>
                <a:close/>
              </a:path>
            </a:pathLst>
          </a:custGeom>
          <a:blipFill>
            <a:blip r:embed="rId4"/>
            <a:stretch>
              <a:fillRect l="0" t="-67623" r="0" b="-71250"/>
            </a:stretch>
          </a:blipFill>
        </p:spPr>
      </p:sp>
      <p:sp>
        <p:nvSpPr>
          <p:cNvPr name="Freeform 9" id="9"/>
          <p:cNvSpPr/>
          <p:nvPr/>
        </p:nvSpPr>
        <p:spPr>
          <a:xfrm flipH="false" flipV="false" rot="0">
            <a:off x="6159257" y="866002"/>
            <a:ext cx="10610070" cy="7093290"/>
          </a:xfrm>
          <a:custGeom>
            <a:avLst/>
            <a:gdLst/>
            <a:ahLst/>
            <a:cxnLst/>
            <a:rect r="r" b="b" t="t" l="l"/>
            <a:pathLst>
              <a:path h="7093290" w="10610070">
                <a:moveTo>
                  <a:pt x="0" y="0"/>
                </a:moveTo>
                <a:lnTo>
                  <a:pt x="10610070" y="0"/>
                </a:lnTo>
                <a:lnTo>
                  <a:pt x="10610070" y="7093290"/>
                </a:lnTo>
                <a:lnTo>
                  <a:pt x="0" y="7093290"/>
                </a:lnTo>
                <a:lnTo>
                  <a:pt x="0" y="0"/>
                </a:lnTo>
                <a:close/>
              </a:path>
            </a:pathLst>
          </a:custGeom>
          <a:blipFill>
            <a:blip r:embed="rId5"/>
            <a:stretch>
              <a:fillRect l="0" t="0" r="0" b="-12184"/>
            </a:stretch>
          </a:blipFill>
        </p:spPr>
      </p:sp>
      <p:sp>
        <p:nvSpPr>
          <p:cNvPr name="TextBox 10" id="10"/>
          <p:cNvSpPr txBox="true"/>
          <p:nvPr/>
        </p:nvSpPr>
        <p:spPr>
          <a:xfrm rot="0">
            <a:off x="5235899" y="8152666"/>
            <a:ext cx="12718457" cy="1417955"/>
          </a:xfrm>
          <a:prstGeom prst="rect">
            <a:avLst/>
          </a:prstGeom>
        </p:spPr>
        <p:txBody>
          <a:bodyPr anchor="t" rtlCol="false" tIns="0" lIns="0" bIns="0" rIns="0">
            <a:spAutoFit/>
          </a:bodyPr>
          <a:lstStyle/>
          <a:p>
            <a:pPr algn="just" marL="0" indent="0" lvl="0">
              <a:lnSpc>
                <a:spcPts val="3849"/>
              </a:lnSpc>
            </a:pPr>
            <a:r>
              <a:rPr lang="en-US" b="true" sz="2199">
                <a:solidFill>
                  <a:srgbClr val="FFFFFF"/>
                </a:solidFill>
                <a:latin typeface="Inter Bold"/>
                <a:ea typeface="Inter Bold"/>
                <a:cs typeface="Inter Bold"/>
                <a:sym typeface="Inter Bold"/>
              </a:rPr>
              <a:t>Chúng tôi tham gia và đồng kiến tạo nên chuỗi giá trị bền vững của ngành gấc: Từ ươm giống, trồng trọt, liên kết vùng trồng tới chế biến sâu, bán hàng và quay lại hỗ trợ kỹ thuật - đảm bảo đầu ra cho vùng trồng</a:t>
            </a:r>
          </a:p>
        </p:txBody>
      </p:sp>
      <p:sp>
        <p:nvSpPr>
          <p:cNvPr name="TextBox 11" id="11"/>
          <p:cNvSpPr txBox="true"/>
          <p:nvPr/>
        </p:nvSpPr>
        <p:spPr>
          <a:xfrm rot="0">
            <a:off x="5114179" y="283072"/>
            <a:ext cx="4171535" cy="582930"/>
          </a:xfrm>
          <a:prstGeom prst="rect">
            <a:avLst/>
          </a:prstGeom>
        </p:spPr>
        <p:txBody>
          <a:bodyPr anchor="t" rtlCol="false" tIns="0" lIns="0" bIns="0" rIns="0">
            <a:spAutoFit/>
          </a:bodyPr>
          <a:lstStyle/>
          <a:p>
            <a:pPr algn="l" marL="0" indent="0" lvl="0">
              <a:lnSpc>
                <a:spcPts val="4680"/>
              </a:lnSpc>
            </a:pPr>
            <a:r>
              <a:rPr lang="en-US" b="true" sz="3600">
                <a:solidFill>
                  <a:srgbClr val="FFFFFF"/>
                </a:solidFill>
                <a:latin typeface="Inter Bold"/>
                <a:ea typeface="Inter Bold"/>
                <a:cs typeface="Inter Bold"/>
                <a:sym typeface="Inter Bold"/>
              </a:rPr>
              <a:t>CHÚNG TÔI LÀ? </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16666" r="0" b="-16666"/>
            </a:stretch>
          </a:blipFill>
        </p:spPr>
      </p:sp>
      <p:grpSp>
        <p:nvGrpSpPr>
          <p:cNvPr name="Group 3" id="3"/>
          <p:cNvGrpSpPr/>
          <p:nvPr/>
        </p:nvGrpSpPr>
        <p:grpSpPr>
          <a:xfrm rot="0">
            <a:off x="-335679" y="-410275"/>
            <a:ext cx="7226933" cy="11107550"/>
            <a:chOff x="0" y="0"/>
            <a:chExt cx="9635911" cy="14810066"/>
          </a:xfrm>
        </p:grpSpPr>
        <p:pic>
          <p:nvPicPr>
            <p:cNvPr name="Picture 4" id="4"/>
            <p:cNvPicPr>
              <a:picLocks noChangeAspect="true"/>
            </p:cNvPicPr>
            <p:nvPr/>
          </p:nvPicPr>
          <p:blipFill>
            <a:blip r:embed="rId3"/>
            <a:srcRect l="25630" t="0" r="25630" b="0"/>
            <a:stretch>
              <a:fillRect/>
            </a:stretch>
          </p:blipFill>
          <p:spPr>
            <a:xfrm flipH="false" flipV="false">
              <a:off x="0" y="0"/>
              <a:ext cx="9635911" cy="14810066"/>
            </a:xfrm>
            <a:prstGeom prst="rect">
              <a:avLst/>
            </a:prstGeom>
          </p:spPr>
        </p:pic>
      </p:grpSp>
      <p:grpSp>
        <p:nvGrpSpPr>
          <p:cNvPr name="Group 5" id="5"/>
          <p:cNvGrpSpPr/>
          <p:nvPr/>
        </p:nvGrpSpPr>
        <p:grpSpPr>
          <a:xfrm rot="0">
            <a:off x="4832954" y="2446270"/>
            <a:ext cx="15801986" cy="6812030"/>
            <a:chOff x="0" y="0"/>
            <a:chExt cx="4161840" cy="1794115"/>
          </a:xfrm>
        </p:grpSpPr>
        <p:sp>
          <p:nvSpPr>
            <p:cNvPr name="Freeform 6" id="6"/>
            <p:cNvSpPr/>
            <p:nvPr/>
          </p:nvSpPr>
          <p:spPr>
            <a:xfrm flipH="false" flipV="false" rot="0">
              <a:off x="0" y="0"/>
              <a:ext cx="4161840" cy="1794115"/>
            </a:xfrm>
            <a:custGeom>
              <a:avLst/>
              <a:gdLst/>
              <a:ahLst/>
              <a:cxnLst/>
              <a:rect r="r" b="b" t="t" l="l"/>
              <a:pathLst>
                <a:path h="1794115" w="4161840">
                  <a:moveTo>
                    <a:pt x="0" y="0"/>
                  </a:moveTo>
                  <a:lnTo>
                    <a:pt x="4161840" y="0"/>
                  </a:lnTo>
                  <a:lnTo>
                    <a:pt x="4161840" y="1794115"/>
                  </a:lnTo>
                  <a:lnTo>
                    <a:pt x="0" y="1794115"/>
                  </a:lnTo>
                  <a:close/>
                </a:path>
              </a:pathLst>
            </a:custGeom>
            <a:solidFill>
              <a:srgbClr val="A11212"/>
            </a:solidFill>
          </p:spPr>
        </p:sp>
        <p:sp>
          <p:nvSpPr>
            <p:cNvPr name="TextBox 7" id="7"/>
            <p:cNvSpPr txBox="true"/>
            <p:nvPr/>
          </p:nvSpPr>
          <p:spPr>
            <a:xfrm>
              <a:off x="0" y="-38100"/>
              <a:ext cx="4161840" cy="1832215"/>
            </a:xfrm>
            <a:prstGeom prst="rect">
              <a:avLst/>
            </a:prstGeom>
          </p:spPr>
          <p:txBody>
            <a:bodyPr anchor="ctr" rtlCol="false" tIns="50800" lIns="50800" bIns="50800" rIns="50800"/>
            <a:lstStyle/>
            <a:p>
              <a:pPr algn="ctr">
                <a:lnSpc>
                  <a:spcPts val="2659"/>
                </a:lnSpc>
                <a:spcBef>
                  <a:spcPct val="0"/>
                </a:spcBef>
              </a:pPr>
            </a:p>
          </p:txBody>
        </p:sp>
      </p:grpSp>
      <p:sp>
        <p:nvSpPr>
          <p:cNvPr name="TextBox 8" id="8"/>
          <p:cNvSpPr txBox="true"/>
          <p:nvPr/>
        </p:nvSpPr>
        <p:spPr>
          <a:xfrm rot="0">
            <a:off x="5249982" y="4574234"/>
            <a:ext cx="12123519" cy="3380740"/>
          </a:xfrm>
          <a:prstGeom prst="rect">
            <a:avLst/>
          </a:prstGeom>
        </p:spPr>
        <p:txBody>
          <a:bodyPr anchor="t" rtlCol="false" tIns="0" lIns="0" bIns="0" rIns="0">
            <a:spAutoFit/>
          </a:bodyPr>
          <a:lstStyle/>
          <a:p>
            <a:pPr algn="just" marL="0" indent="0" lvl="0">
              <a:lnSpc>
                <a:spcPts val="4550"/>
              </a:lnSpc>
            </a:pPr>
            <a:r>
              <a:rPr lang="en-US" b="true" sz="2600">
                <a:solidFill>
                  <a:srgbClr val="FFFFFF"/>
                </a:solidFill>
                <a:latin typeface="Inter Bold"/>
                <a:ea typeface="Inter Bold"/>
                <a:cs typeface="Inter Bold"/>
                <a:sym typeface="Inter Bold"/>
              </a:rPr>
              <a:t>T</a:t>
            </a:r>
            <a:r>
              <a:rPr lang="en-US" b="true" sz="2600" strike="noStrike" u="none">
                <a:solidFill>
                  <a:srgbClr val="FFFFFF"/>
                </a:solidFill>
                <a:latin typeface="Inter Bold"/>
                <a:ea typeface="Inter Bold"/>
                <a:cs typeface="Inter Bold"/>
                <a:sym typeface="Inter Bold"/>
              </a:rPr>
              <a:t>rở thành đơn vị cung cấp các sản phẩm từ gấc Top 1 Việt Nam và hàng đầu Đông Nam Á trước năm 2030</a:t>
            </a:r>
          </a:p>
          <a:p>
            <a:pPr algn="just" marL="0" indent="0" lvl="0">
              <a:lnSpc>
                <a:spcPts val="4550"/>
              </a:lnSpc>
            </a:pPr>
          </a:p>
          <a:p>
            <a:pPr algn="just" marL="0" indent="0" lvl="0">
              <a:lnSpc>
                <a:spcPts val="4550"/>
              </a:lnSpc>
            </a:pPr>
            <a:r>
              <a:rPr lang="en-US" b="true" sz="2600" strike="noStrike" u="none">
                <a:solidFill>
                  <a:srgbClr val="FFFFFF"/>
                </a:solidFill>
                <a:latin typeface="Inter Bold"/>
                <a:ea typeface="Inter Bold"/>
                <a:cs typeface="Inter Bold"/>
                <a:sym typeface="Inter Bold"/>
              </a:rPr>
              <a:t>Sứ mệnh của chúng tôi là trở thành mô hình tiêu biểu chế biến sâu quả Gấc theo hướng kinh tế tuần hoàn – áp dụng công nghệ xanh - phát triển bền vững –  gắn với vùng nguyên liệu địa phương. </a:t>
            </a:r>
          </a:p>
        </p:txBody>
      </p:sp>
      <p:sp>
        <p:nvSpPr>
          <p:cNvPr name="TextBox 9" id="9"/>
          <p:cNvSpPr txBox="true"/>
          <p:nvPr/>
        </p:nvSpPr>
        <p:spPr>
          <a:xfrm rot="0">
            <a:off x="5249982" y="3107109"/>
            <a:ext cx="8248692" cy="981075"/>
          </a:xfrm>
          <a:prstGeom prst="rect">
            <a:avLst/>
          </a:prstGeom>
        </p:spPr>
        <p:txBody>
          <a:bodyPr anchor="t" rtlCol="false" tIns="0" lIns="0" bIns="0" rIns="0">
            <a:spAutoFit/>
          </a:bodyPr>
          <a:lstStyle/>
          <a:p>
            <a:pPr algn="l" marL="0" indent="0" lvl="0">
              <a:lnSpc>
                <a:spcPts val="7800"/>
              </a:lnSpc>
            </a:pPr>
            <a:r>
              <a:rPr lang="en-US" b="true" sz="6000">
                <a:solidFill>
                  <a:srgbClr val="FFFFFF"/>
                </a:solidFill>
                <a:latin typeface="Inter Bold"/>
                <a:ea typeface="Inter Bold"/>
                <a:cs typeface="Inter Bold"/>
                <a:sym typeface="Inter Bold"/>
              </a:rPr>
              <a:t>MỤC TIÊU - SỨ MỆNH </a:t>
            </a:r>
          </a:p>
        </p:txBody>
      </p:sp>
      <p:sp>
        <p:nvSpPr>
          <p:cNvPr name="Freeform 10" id="10"/>
          <p:cNvSpPr/>
          <p:nvPr/>
        </p:nvSpPr>
        <p:spPr>
          <a:xfrm flipH="false" flipV="false" rot="0">
            <a:off x="14087042" y="431310"/>
            <a:ext cx="2854019" cy="1194779"/>
          </a:xfrm>
          <a:custGeom>
            <a:avLst/>
            <a:gdLst/>
            <a:ahLst/>
            <a:cxnLst/>
            <a:rect r="r" b="b" t="t" l="l"/>
            <a:pathLst>
              <a:path h="1194779" w="2854019">
                <a:moveTo>
                  <a:pt x="0" y="0"/>
                </a:moveTo>
                <a:lnTo>
                  <a:pt x="2854019" y="0"/>
                </a:lnTo>
                <a:lnTo>
                  <a:pt x="2854019" y="1194780"/>
                </a:lnTo>
                <a:lnTo>
                  <a:pt x="0" y="1194780"/>
                </a:lnTo>
                <a:lnTo>
                  <a:pt x="0" y="0"/>
                </a:lnTo>
                <a:close/>
              </a:path>
            </a:pathLst>
          </a:custGeom>
          <a:blipFill>
            <a:blip r:embed="rId4"/>
            <a:stretch>
              <a:fillRect l="0" t="-67623" r="0" b="-71250"/>
            </a:stretch>
          </a:blipFill>
        </p:spPr>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A11212"/>
        </a:solidFill>
      </p:bgPr>
    </p:bg>
    <p:spTree>
      <p:nvGrpSpPr>
        <p:cNvPr id="1" name=""/>
        <p:cNvGrpSpPr/>
        <p:nvPr/>
      </p:nvGrpSpPr>
      <p:grpSpPr>
        <a:xfrm>
          <a:off x="0" y="0"/>
          <a:ext cx="0" cy="0"/>
          <a:chOff x="0" y="0"/>
          <a:chExt cx="0" cy="0"/>
        </a:xfrm>
      </p:grpSpPr>
      <p:grpSp>
        <p:nvGrpSpPr>
          <p:cNvPr name="Group 2" id="2"/>
          <p:cNvGrpSpPr/>
          <p:nvPr/>
        </p:nvGrpSpPr>
        <p:grpSpPr>
          <a:xfrm rot="0">
            <a:off x="-2772765" y="2598835"/>
            <a:ext cx="6754555" cy="7493991"/>
            <a:chOff x="0" y="0"/>
            <a:chExt cx="5510530" cy="6113780"/>
          </a:xfrm>
        </p:grpSpPr>
        <p:sp>
          <p:nvSpPr>
            <p:cNvPr name="Freeform 3" id="3"/>
            <p:cNvSpPr/>
            <p:nvPr/>
          </p:nvSpPr>
          <p:spPr>
            <a:xfrm flipH="false" flipV="false" rot="0">
              <a:off x="45720" y="49530"/>
              <a:ext cx="5420360" cy="6014720"/>
            </a:xfrm>
            <a:custGeom>
              <a:avLst/>
              <a:gdLst/>
              <a:ahLst/>
              <a:cxnLst/>
              <a:rect r="r" b="b" t="t" l="l"/>
              <a:pathLst>
                <a:path h="6014720" w="5420360">
                  <a:moveTo>
                    <a:pt x="5148580" y="3408680"/>
                  </a:moveTo>
                  <a:lnTo>
                    <a:pt x="5149850" y="3406140"/>
                  </a:lnTo>
                  <a:cubicBezTo>
                    <a:pt x="5322570" y="3082290"/>
                    <a:pt x="5420360" y="2711450"/>
                    <a:pt x="5420360" y="2319020"/>
                  </a:cubicBezTo>
                  <a:cubicBezTo>
                    <a:pt x="5420360" y="1038860"/>
                    <a:pt x="4381500" y="0"/>
                    <a:pt x="3101340" y="0"/>
                  </a:cubicBezTo>
                  <a:cubicBezTo>
                    <a:pt x="2259330" y="0"/>
                    <a:pt x="1521460" y="449580"/>
                    <a:pt x="1115060" y="1121410"/>
                  </a:cubicBezTo>
                  <a:cubicBezTo>
                    <a:pt x="1094740" y="1155700"/>
                    <a:pt x="1075690" y="1188720"/>
                    <a:pt x="1056640" y="1224280"/>
                  </a:cubicBezTo>
                  <a:lnTo>
                    <a:pt x="328930" y="2503170"/>
                  </a:lnTo>
                  <a:cubicBezTo>
                    <a:pt x="308610" y="2536190"/>
                    <a:pt x="290830" y="2569210"/>
                    <a:pt x="271780" y="2603500"/>
                  </a:cubicBezTo>
                  <a:lnTo>
                    <a:pt x="271780" y="2604770"/>
                  </a:lnTo>
                  <a:cubicBezTo>
                    <a:pt x="97790" y="2929890"/>
                    <a:pt x="0" y="3300730"/>
                    <a:pt x="0" y="3695700"/>
                  </a:cubicBezTo>
                  <a:cubicBezTo>
                    <a:pt x="0" y="4975860"/>
                    <a:pt x="1038860" y="6014720"/>
                    <a:pt x="2319020" y="6014720"/>
                  </a:cubicBezTo>
                  <a:cubicBezTo>
                    <a:pt x="3243580" y="6014720"/>
                    <a:pt x="4042410" y="5472430"/>
                    <a:pt x="4414520" y="4688840"/>
                  </a:cubicBezTo>
                  <a:lnTo>
                    <a:pt x="5077460" y="3533140"/>
                  </a:lnTo>
                  <a:cubicBezTo>
                    <a:pt x="5101590" y="3492500"/>
                    <a:pt x="5125720" y="3450590"/>
                    <a:pt x="5148580" y="3408680"/>
                  </a:cubicBezTo>
                  <a:close/>
                </a:path>
              </a:pathLst>
            </a:custGeom>
            <a:blipFill>
              <a:blip r:embed="rId2"/>
              <a:stretch>
                <a:fillRect l="-18106" t="0" r="-49072" b="0"/>
              </a:stretch>
            </a:blipFill>
            <a:ln w="76200" cap="sq">
              <a:solidFill>
                <a:srgbClr val="FFFFFF"/>
              </a:solidFill>
              <a:prstDash val="solid"/>
              <a:miter/>
            </a:ln>
          </p:spPr>
        </p:sp>
      </p:grpSp>
      <p:sp>
        <p:nvSpPr>
          <p:cNvPr name="Freeform 4" id="4"/>
          <p:cNvSpPr/>
          <p:nvPr/>
        </p:nvSpPr>
        <p:spPr>
          <a:xfrm flipH="false" flipV="false" rot="0">
            <a:off x="15486010" y="9144489"/>
            <a:ext cx="910486" cy="227622"/>
          </a:xfrm>
          <a:custGeom>
            <a:avLst/>
            <a:gdLst/>
            <a:ahLst/>
            <a:cxnLst/>
            <a:rect r="r" b="b" t="t" l="l"/>
            <a:pathLst>
              <a:path h="227622" w="910486">
                <a:moveTo>
                  <a:pt x="0" y="0"/>
                </a:moveTo>
                <a:lnTo>
                  <a:pt x="910486" y="0"/>
                </a:lnTo>
                <a:lnTo>
                  <a:pt x="910486" y="227622"/>
                </a:lnTo>
                <a:lnTo>
                  <a:pt x="0" y="227622"/>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5" id="5"/>
          <p:cNvSpPr txBox="true"/>
          <p:nvPr/>
        </p:nvSpPr>
        <p:spPr>
          <a:xfrm rot="0">
            <a:off x="1028700" y="857250"/>
            <a:ext cx="5906180" cy="1533679"/>
          </a:xfrm>
          <a:prstGeom prst="rect">
            <a:avLst/>
          </a:prstGeom>
        </p:spPr>
        <p:txBody>
          <a:bodyPr anchor="t" rtlCol="false" tIns="0" lIns="0" bIns="0" rIns="0">
            <a:spAutoFit/>
          </a:bodyPr>
          <a:lstStyle/>
          <a:p>
            <a:pPr algn="l" marL="0" indent="0" lvl="0">
              <a:lnSpc>
                <a:spcPts val="12591"/>
              </a:lnSpc>
            </a:pPr>
            <a:r>
              <a:rPr lang="en-US" b="true" sz="8993">
                <a:solidFill>
                  <a:srgbClr val="FFFFFF"/>
                </a:solidFill>
                <a:latin typeface="Inter Bold"/>
                <a:ea typeface="Inter Bold"/>
                <a:cs typeface="Inter Bold"/>
                <a:sym typeface="Inter Bold"/>
              </a:rPr>
              <a:t>VẤN ĐỀ</a:t>
            </a:r>
          </a:p>
        </p:txBody>
      </p:sp>
      <p:grpSp>
        <p:nvGrpSpPr>
          <p:cNvPr name="Group 6" id="6"/>
          <p:cNvGrpSpPr/>
          <p:nvPr/>
        </p:nvGrpSpPr>
        <p:grpSpPr>
          <a:xfrm rot="0">
            <a:off x="5152360" y="1885824"/>
            <a:ext cx="2354249" cy="2354249"/>
            <a:chOff x="0" y="0"/>
            <a:chExt cx="812800" cy="812800"/>
          </a:xfrm>
        </p:grpSpPr>
        <p:sp>
          <p:nvSpPr>
            <p:cNvPr name="Freeform 7" id="7"/>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5"/>
              <a:stretch>
                <a:fillRect l="0" t="0" r="-49812" b="0"/>
              </a:stretch>
            </a:blipFill>
            <a:ln w="57150" cap="sq">
              <a:solidFill>
                <a:srgbClr val="363738"/>
              </a:solidFill>
              <a:prstDash val="solid"/>
              <a:miter/>
            </a:ln>
          </p:spPr>
        </p:sp>
      </p:grpSp>
      <p:grpSp>
        <p:nvGrpSpPr>
          <p:cNvPr name="Group 8" id="8"/>
          <p:cNvGrpSpPr/>
          <p:nvPr/>
        </p:nvGrpSpPr>
        <p:grpSpPr>
          <a:xfrm rot="0">
            <a:off x="14645301" y="708700"/>
            <a:ext cx="2354249" cy="2354249"/>
            <a:chOff x="0" y="0"/>
            <a:chExt cx="812800" cy="812800"/>
          </a:xfrm>
        </p:grpSpPr>
        <p:sp>
          <p:nvSpPr>
            <p:cNvPr name="Freeform 9" id="9"/>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6"/>
              <a:stretch>
                <a:fillRect l="-16747" t="0" r="-16747" b="0"/>
              </a:stretch>
            </a:blipFill>
            <a:ln w="57150" cap="sq">
              <a:solidFill>
                <a:srgbClr val="363738"/>
              </a:solidFill>
              <a:prstDash val="solid"/>
              <a:miter/>
            </a:ln>
          </p:spPr>
        </p:sp>
      </p:grpSp>
      <p:grpSp>
        <p:nvGrpSpPr>
          <p:cNvPr name="Group 10" id="10"/>
          <p:cNvGrpSpPr/>
          <p:nvPr/>
        </p:nvGrpSpPr>
        <p:grpSpPr>
          <a:xfrm rot="0">
            <a:off x="10042972" y="3249072"/>
            <a:ext cx="2354249" cy="2354249"/>
            <a:chOff x="0" y="0"/>
            <a:chExt cx="812800" cy="812800"/>
          </a:xfrm>
        </p:grpSpPr>
        <p:sp>
          <p:nvSpPr>
            <p:cNvPr name="Freeform 11" id="11"/>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7"/>
              <a:stretch>
                <a:fillRect l="-43543" t="0" r="-7210" b="0"/>
              </a:stretch>
            </a:blipFill>
            <a:ln w="57150" cap="sq">
              <a:solidFill>
                <a:srgbClr val="363738"/>
              </a:solidFill>
              <a:prstDash val="solid"/>
              <a:miter/>
            </a:ln>
          </p:spPr>
        </p:sp>
      </p:grpSp>
      <p:sp>
        <p:nvSpPr>
          <p:cNvPr name="TextBox 12" id="12"/>
          <p:cNvSpPr txBox="true"/>
          <p:nvPr/>
        </p:nvSpPr>
        <p:spPr>
          <a:xfrm rot="0">
            <a:off x="4578769" y="4355789"/>
            <a:ext cx="3965156" cy="2466489"/>
          </a:xfrm>
          <a:prstGeom prst="rect">
            <a:avLst/>
          </a:prstGeom>
        </p:spPr>
        <p:txBody>
          <a:bodyPr anchor="t" rtlCol="false" tIns="0" lIns="0" bIns="0" rIns="0">
            <a:spAutoFit/>
          </a:bodyPr>
          <a:lstStyle/>
          <a:p>
            <a:pPr algn="just">
              <a:lnSpc>
                <a:spcPts val="3949"/>
              </a:lnSpc>
            </a:pPr>
            <a:r>
              <a:rPr lang="en-US" sz="3038" spc="-60">
                <a:solidFill>
                  <a:srgbClr val="FFFFFF"/>
                </a:solidFill>
                <a:latin typeface="Inter"/>
                <a:ea typeface="Inter"/>
                <a:cs typeface="Inter"/>
                <a:sym typeface="Inter"/>
              </a:rPr>
              <a:t>Hầ</a:t>
            </a:r>
            <a:r>
              <a:rPr lang="en-US" sz="3038" spc="-60">
                <a:solidFill>
                  <a:srgbClr val="FFFFFF"/>
                </a:solidFill>
                <a:latin typeface="Inter"/>
                <a:ea typeface="Inter"/>
                <a:cs typeface="Inter"/>
                <a:sym typeface="Inter"/>
              </a:rPr>
              <a:t>u hết quả gấc được chế biến thô với giá trị thấp; phụ phẩm (vỏ, hạt, cùi) bị bỏ phí lớn.</a:t>
            </a:r>
          </a:p>
          <a:p>
            <a:pPr algn="just" marL="0" indent="0" lvl="0">
              <a:lnSpc>
                <a:spcPts val="3949"/>
              </a:lnSpc>
            </a:pPr>
          </a:p>
        </p:txBody>
      </p:sp>
      <p:sp>
        <p:nvSpPr>
          <p:cNvPr name="TextBox 13" id="13"/>
          <p:cNvSpPr txBox="true"/>
          <p:nvPr/>
        </p:nvSpPr>
        <p:spPr>
          <a:xfrm rot="0">
            <a:off x="9144000" y="5993181"/>
            <a:ext cx="4152193" cy="1971189"/>
          </a:xfrm>
          <a:prstGeom prst="rect">
            <a:avLst/>
          </a:prstGeom>
        </p:spPr>
        <p:txBody>
          <a:bodyPr anchor="t" rtlCol="false" tIns="0" lIns="0" bIns="0" rIns="0">
            <a:spAutoFit/>
          </a:bodyPr>
          <a:lstStyle/>
          <a:p>
            <a:pPr algn="just" marL="0" indent="0" lvl="0">
              <a:lnSpc>
                <a:spcPts val="3949"/>
              </a:lnSpc>
            </a:pPr>
            <a:r>
              <a:rPr lang="en-US" sz="3038" spc="-60">
                <a:solidFill>
                  <a:srgbClr val="FFFFFF"/>
                </a:solidFill>
                <a:latin typeface="Inter"/>
                <a:ea typeface="Inter"/>
                <a:cs typeface="Inter"/>
                <a:sym typeface="Inter"/>
              </a:rPr>
              <a:t>Q</a:t>
            </a:r>
            <a:r>
              <a:rPr lang="en-US" sz="3038" spc="-60">
                <a:solidFill>
                  <a:srgbClr val="FFFFFF"/>
                </a:solidFill>
                <a:latin typeface="Inter"/>
                <a:ea typeface="Inter"/>
                <a:cs typeface="Inter"/>
                <a:sym typeface="Inter"/>
              </a:rPr>
              <a:t>uả gấc dễ dập vỡ, khó bảo quản &amp; vận chuyển, dẫn đến tổn thất và giảm chất lượng</a:t>
            </a:r>
          </a:p>
        </p:txBody>
      </p:sp>
      <p:sp>
        <p:nvSpPr>
          <p:cNvPr name="TextBox 14" id="14"/>
          <p:cNvSpPr txBox="true"/>
          <p:nvPr/>
        </p:nvSpPr>
        <p:spPr>
          <a:xfrm rot="0">
            <a:off x="13896268" y="3160604"/>
            <a:ext cx="3478859" cy="3457089"/>
          </a:xfrm>
          <a:prstGeom prst="rect">
            <a:avLst/>
          </a:prstGeom>
        </p:spPr>
        <p:txBody>
          <a:bodyPr anchor="t" rtlCol="false" tIns="0" lIns="0" bIns="0" rIns="0">
            <a:spAutoFit/>
          </a:bodyPr>
          <a:lstStyle/>
          <a:p>
            <a:pPr algn="just">
              <a:lnSpc>
                <a:spcPts val="3949"/>
              </a:lnSpc>
            </a:pPr>
            <a:r>
              <a:rPr lang="en-US" sz="3038" spc="-60">
                <a:solidFill>
                  <a:srgbClr val="FFFFFF"/>
                </a:solidFill>
                <a:latin typeface="Inter"/>
                <a:ea typeface="Inter"/>
                <a:cs typeface="Inter"/>
                <a:sym typeface="Inter"/>
              </a:rPr>
              <a:t>Vùng</a:t>
            </a:r>
            <a:r>
              <a:rPr lang="en-US" sz="3038" spc="-60">
                <a:solidFill>
                  <a:srgbClr val="FFFFFF"/>
                </a:solidFill>
                <a:latin typeface="Inter"/>
                <a:ea typeface="Inter"/>
                <a:cs typeface="Inter"/>
                <a:sym typeface="Inter"/>
              </a:rPr>
              <a:t> nguyên liệu manh mún, thiếu chuẩn hóa, dẫn đến đầu vào không ổn định &amp; khó mở rộng.</a:t>
            </a:r>
          </a:p>
          <a:p>
            <a:pPr algn="just" marL="0" indent="0" lvl="0">
              <a:lnSpc>
                <a:spcPts val="3949"/>
              </a:lnSpc>
            </a:pPr>
          </a:p>
        </p:txBody>
      </p:sp>
      <p:sp>
        <p:nvSpPr>
          <p:cNvPr name="Freeform 15" id="15"/>
          <p:cNvSpPr/>
          <p:nvPr/>
        </p:nvSpPr>
        <p:spPr>
          <a:xfrm flipH="false" flipV="false" rot="0">
            <a:off x="7716990" y="111310"/>
            <a:ext cx="2854019" cy="1194779"/>
          </a:xfrm>
          <a:custGeom>
            <a:avLst/>
            <a:gdLst/>
            <a:ahLst/>
            <a:cxnLst/>
            <a:rect r="r" b="b" t="t" l="l"/>
            <a:pathLst>
              <a:path h="1194779" w="2854019">
                <a:moveTo>
                  <a:pt x="0" y="0"/>
                </a:moveTo>
                <a:lnTo>
                  <a:pt x="2854020" y="0"/>
                </a:lnTo>
                <a:lnTo>
                  <a:pt x="2854020" y="1194779"/>
                </a:lnTo>
                <a:lnTo>
                  <a:pt x="0" y="1194779"/>
                </a:lnTo>
                <a:lnTo>
                  <a:pt x="0" y="0"/>
                </a:lnTo>
                <a:close/>
              </a:path>
            </a:pathLst>
          </a:custGeom>
          <a:blipFill>
            <a:blip r:embed="rId8"/>
            <a:stretch>
              <a:fillRect l="0" t="-67623" r="0" b="-71250"/>
            </a:stretch>
          </a:blipFill>
        </p:spPr>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solidFill>
          <a:srgbClr val="A11212"/>
        </a:solidFill>
      </p:bgPr>
    </p:bg>
    <p:spTree>
      <p:nvGrpSpPr>
        <p:cNvPr id="1" name=""/>
        <p:cNvGrpSpPr/>
        <p:nvPr/>
      </p:nvGrpSpPr>
      <p:grpSpPr>
        <a:xfrm>
          <a:off x="0" y="0"/>
          <a:ext cx="0" cy="0"/>
          <a:chOff x="0" y="0"/>
          <a:chExt cx="0" cy="0"/>
        </a:xfrm>
      </p:grpSpPr>
      <p:grpSp>
        <p:nvGrpSpPr>
          <p:cNvPr name="Group 2" id="2"/>
          <p:cNvGrpSpPr/>
          <p:nvPr/>
        </p:nvGrpSpPr>
        <p:grpSpPr>
          <a:xfrm rot="0">
            <a:off x="10244601" y="3743856"/>
            <a:ext cx="9631547" cy="9631547"/>
            <a:chOff x="0" y="0"/>
            <a:chExt cx="812800" cy="812800"/>
          </a:xfrm>
        </p:grpSpPr>
        <p:sp>
          <p:nvSpPr>
            <p:cNvPr name="Freeform 3" id="3"/>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B0707"/>
            </a:solidFill>
          </p:spPr>
        </p:sp>
        <p:sp>
          <p:nvSpPr>
            <p:cNvPr name="TextBox 4" id="4"/>
            <p:cNvSpPr txBox="true"/>
            <p:nvPr/>
          </p:nvSpPr>
          <p:spPr>
            <a:xfrm>
              <a:off x="76200" y="38100"/>
              <a:ext cx="660400" cy="698500"/>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233691" y="101189"/>
            <a:ext cx="2854019" cy="1194779"/>
          </a:xfrm>
          <a:custGeom>
            <a:avLst/>
            <a:gdLst/>
            <a:ahLst/>
            <a:cxnLst/>
            <a:rect r="r" b="b" t="t" l="l"/>
            <a:pathLst>
              <a:path h="1194779" w="2854019">
                <a:moveTo>
                  <a:pt x="0" y="0"/>
                </a:moveTo>
                <a:lnTo>
                  <a:pt x="2854020" y="0"/>
                </a:lnTo>
                <a:lnTo>
                  <a:pt x="2854020" y="1194780"/>
                </a:lnTo>
                <a:lnTo>
                  <a:pt x="0" y="1194780"/>
                </a:lnTo>
                <a:lnTo>
                  <a:pt x="0" y="0"/>
                </a:lnTo>
                <a:close/>
              </a:path>
            </a:pathLst>
          </a:custGeom>
          <a:blipFill>
            <a:blip r:embed="rId2"/>
            <a:stretch>
              <a:fillRect l="0" t="-67623" r="0" b="-71250"/>
            </a:stretch>
          </a:blipFill>
        </p:spPr>
      </p:sp>
      <p:sp>
        <p:nvSpPr>
          <p:cNvPr name="Freeform 6" id="6"/>
          <p:cNvSpPr/>
          <p:nvPr/>
        </p:nvSpPr>
        <p:spPr>
          <a:xfrm flipH="false" flipV="false" rot="0">
            <a:off x="443276" y="2436756"/>
            <a:ext cx="8700724" cy="6685742"/>
          </a:xfrm>
          <a:custGeom>
            <a:avLst/>
            <a:gdLst/>
            <a:ahLst/>
            <a:cxnLst/>
            <a:rect r="r" b="b" t="t" l="l"/>
            <a:pathLst>
              <a:path h="6685742" w="8700724">
                <a:moveTo>
                  <a:pt x="0" y="0"/>
                </a:moveTo>
                <a:lnTo>
                  <a:pt x="8700724" y="0"/>
                </a:lnTo>
                <a:lnTo>
                  <a:pt x="8700724" y="6685741"/>
                </a:lnTo>
                <a:lnTo>
                  <a:pt x="0" y="6685741"/>
                </a:lnTo>
                <a:lnTo>
                  <a:pt x="0" y="0"/>
                </a:lnTo>
                <a:close/>
              </a:path>
            </a:pathLst>
          </a:custGeom>
          <a:blipFill>
            <a:blip r:embed="rId3"/>
            <a:stretch>
              <a:fillRect l="-4283" t="-25124" r="-3807" b="-15543"/>
            </a:stretch>
          </a:blipFill>
        </p:spPr>
      </p:sp>
      <p:sp>
        <p:nvSpPr>
          <p:cNvPr name="TextBox 7" id="7"/>
          <p:cNvSpPr txBox="true"/>
          <p:nvPr/>
        </p:nvSpPr>
        <p:spPr>
          <a:xfrm rot="0">
            <a:off x="3739683" y="689054"/>
            <a:ext cx="12161069" cy="842732"/>
          </a:xfrm>
          <a:prstGeom prst="rect">
            <a:avLst/>
          </a:prstGeom>
        </p:spPr>
        <p:txBody>
          <a:bodyPr anchor="t" rtlCol="false" tIns="0" lIns="0" bIns="0" rIns="0">
            <a:spAutoFit/>
          </a:bodyPr>
          <a:lstStyle/>
          <a:p>
            <a:pPr algn="l" marL="0" indent="0" lvl="0">
              <a:lnSpc>
                <a:spcPts val="6587"/>
              </a:lnSpc>
            </a:pPr>
            <a:r>
              <a:rPr lang="en-US" b="true" sz="5489">
                <a:solidFill>
                  <a:srgbClr val="FFFFFF"/>
                </a:solidFill>
                <a:latin typeface="Inter Bold"/>
                <a:ea typeface="Inter Bold"/>
                <a:cs typeface="Inter Bold"/>
                <a:sym typeface="Inter Bold"/>
              </a:rPr>
              <a:t>THỰC TRẠNG VÀ YÊU CẦU ĐẶT RA</a:t>
            </a:r>
          </a:p>
        </p:txBody>
      </p:sp>
      <p:sp>
        <p:nvSpPr>
          <p:cNvPr name="TextBox 8" id="8"/>
          <p:cNvSpPr txBox="true"/>
          <p:nvPr/>
        </p:nvSpPr>
        <p:spPr>
          <a:xfrm rot="0">
            <a:off x="9703093" y="2217719"/>
            <a:ext cx="7901900" cy="7260844"/>
          </a:xfrm>
          <a:prstGeom prst="rect">
            <a:avLst/>
          </a:prstGeom>
        </p:spPr>
        <p:txBody>
          <a:bodyPr anchor="t" rtlCol="false" tIns="0" lIns="0" bIns="0" rIns="0">
            <a:spAutoFit/>
          </a:bodyPr>
          <a:lstStyle/>
          <a:p>
            <a:pPr algn="just">
              <a:lnSpc>
                <a:spcPts val="3848"/>
              </a:lnSpc>
            </a:pPr>
            <a:r>
              <a:rPr lang="en-US" sz="2600" b="true">
                <a:solidFill>
                  <a:srgbClr val="FFFFFF"/>
                </a:solidFill>
                <a:latin typeface="Inter Bold"/>
                <a:ea typeface="Inter Bold"/>
                <a:cs typeface="Inter Bold"/>
                <a:sym typeface="Inter Bold"/>
              </a:rPr>
              <a:t>=&gt; Chế biến sâu và toàn diện Gấc - hướng tới không phụ phẩm lãng phí , tạo vòng tuần hoàn nâng cao giá trị.</a:t>
            </a:r>
          </a:p>
          <a:p>
            <a:pPr algn="just">
              <a:lnSpc>
                <a:spcPts val="3848"/>
              </a:lnSpc>
            </a:pPr>
          </a:p>
          <a:p>
            <a:pPr algn="just">
              <a:lnSpc>
                <a:spcPts val="3848"/>
              </a:lnSpc>
            </a:pPr>
            <a:r>
              <a:rPr lang="en-US" sz="2600" b="true">
                <a:solidFill>
                  <a:srgbClr val="FFFFFF"/>
                </a:solidFill>
                <a:latin typeface="Inter Bold"/>
                <a:ea typeface="Inter Bold"/>
                <a:cs typeface="Inter Bold"/>
                <a:sym typeface="Inter Bold"/>
              </a:rPr>
              <a:t>=&gt; </a:t>
            </a:r>
            <a:r>
              <a:rPr lang="en-US" sz="2600" b="true">
                <a:solidFill>
                  <a:srgbClr val="FFFFFF"/>
                </a:solidFill>
                <a:latin typeface="Inter Bold"/>
                <a:ea typeface="Inter Bold"/>
                <a:cs typeface="Inter Bold"/>
                <a:sym typeface="Inter Bold"/>
              </a:rPr>
              <a:t>Phát triển vùng nguyên liệu chính tại Bắc Ninh, thuận lợi cho vận chuyển, giảm tỷ lệ hao hụt. </a:t>
            </a:r>
          </a:p>
          <a:p>
            <a:pPr algn="just">
              <a:lnSpc>
                <a:spcPts val="3848"/>
              </a:lnSpc>
            </a:pPr>
          </a:p>
          <a:p>
            <a:pPr algn="just">
              <a:lnSpc>
                <a:spcPts val="3848"/>
              </a:lnSpc>
            </a:pPr>
            <a:r>
              <a:rPr lang="en-US" sz="2600" b="true">
                <a:solidFill>
                  <a:srgbClr val="FFFFFF"/>
                </a:solidFill>
                <a:latin typeface="Inter Bold"/>
                <a:ea typeface="Inter Bold"/>
                <a:cs typeface="Inter Bold"/>
                <a:sym typeface="Inter Bold"/>
              </a:rPr>
              <a:t>=&gt; Tập trung diện tích trồng, thuận lợi cho hỗ trợ giống kỹ thuật.</a:t>
            </a:r>
          </a:p>
          <a:p>
            <a:pPr algn="just">
              <a:lnSpc>
                <a:spcPts val="3848"/>
              </a:lnSpc>
            </a:pPr>
            <a:r>
              <a:rPr lang="en-US" sz="2600" b="true">
                <a:solidFill>
                  <a:srgbClr val="FFFFFF"/>
                </a:solidFill>
                <a:latin typeface="Inter Bold"/>
                <a:ea typeface="Inter Bold"/>
                <a:cs typeface="Inter Bold"/>
                <a:sym typeface="Inter Bold"/>
              </a:rPr>
              <a:t>Tỉnh ta có </a:t>
            </a:r>
            <a:r>
              <a:rPr lang="en-US" sz="2600" b="true">
                <a:solidFill>
                  <a:srgbClr val="FFFFFF"/>
                </a:solidFill>
                <a:latin typeface="Inter Bold"/>
                <a:ea typeface="Inter Bold"/>
                <a:cs typeface="Inter Bold"/>
                <a:sym typeface="Inter Bold"/>
              </a:rPr>
              <a:t>lợi thế đất đai màu mỡ - người dân chịu khó,  giàu kinh nghiệm và kỹ thuật đảm bảo nâng cao chất lượng và sản lượng. </a:t>
            </a:r>
          </a:p>
          <a:p>
            <a:pPr algn="just">
              <a:lnSpc>
                <a:spcPts val="3848"/>
              </a:lnSpc>
            </a:pPr>
            <a:r>
              <a:rPr lang="en-US" b="true" sz="2600">
                <a:solidFill>
                  <a:srgbClr val="FFFFFF"/>
                </a:solidFill>
                <a:latin typeface="Inter Bold"/>
                <a:ea typeface="Inter Bold"/>
                <a:cs typeface="Inter Bold"/>
                <a:sym typeface="Inter Bold"/>
              </a:rPr>
              <a:t>Gacami </a:t>
            </a:r>
            <a:r>
              <a:rPr lang="en-US" b="true" sz="2600">
                <a:solidFill>
                  <a:srgbClr val="FFFFFF"/>
                </a:solidFill>
                <a:latin typeface="Inter Bold"/>
                <a:ea typeface="Inter Bold"/>
                <a:cs typeface="Inter Bold"/>
                <a:sym typeface="Inter Bold"/>
              </a:rPr>
              <a:t>hướng tới phát triển Gấc trở thành cây sinh kế tiêu biểu  bên cạnh cây vải tại Bắc Ninh.</a:t>
            </a: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A11212"/>
        </a:solidFill>
      </p:bgPr>
    </p:bg>
    <p:spTree>
      <p:nvGrpSpPr>
        <p:cNvPr id="1" name=""/>
        <p:cNvGrpSpPr/>
        <p:nvPr/>
      </p:nvGrpSpPr>
      <p:grpSpPr>
        <a:xfrm>
          <a:off x="0" y="0"/>
          <a:ext cx="0" cy="0"/>
          <a:chOff x="0" y="0"/>
          <a:chExt cx="0" cy="0"/>
        </a:xfrm>
      </p:grpSpPr>
      <p:grpSp>
        <p:nvGrpSpPr>
          <p:cNvPr name="Group 2" id="2"/>
          <p:cNvGrpSpPr/>
          <p:nvPr/>
        </p:nvGrpSpPr>
        <p:grpSpPr>
          <a:xfrm rot="0">
            <a:off x="-1709845" y="2115358"/>
            <a:ext cx="9631547" cy="9631547"/>
            <a:chOff x="0" y="0"/>
            <a:chExt cx="812800" cy="812800"/>
          </a:xfrm>
        </p:grpSpPr>
        <p:sp>
          <p:nvSpPr>
            <p:cNvPr name="Freeform 3" id="3"/>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B0707"/>
            </a:solidFill>
          </p:spPr>
        </p:sp>
        <p:sp>
          <p:nvSpPr>
            <p:cNvPr name="TextBox 4" id="4"/>
            <p:cNvSpPr txBox="true"/>
            <p:nvPr/>
          </p:nvSpPr>
          <p:spPr>
            <a:xfrm>
              <a:off x="76200" y="38100"/>
              <a:ext cx="660400" cy="698500"/>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1616441" y="3484106"/>
            <a:ext cx="1186556" cy="1186556"/>
          </a:xfrm>
          <a:custGeom>
            <a:avLst/>
            <a:gdLst/>
            <a:ahLst/>
            <a:cxnLst/>
            <a:rect r="r" b="b" t="t" l="l"/>
            <a:pathLst>
              <a:path h="1186556" w="1186556">
                <a:moveTo>
                  <a:pt x="0" y="0"/>
                </a:moveTo>
                <a:lnTo>
                  <a:pt x="1186555" y="0"/>
                </a:lnTo>
                <a:lnTo>
                  <a:pt x="1186555" y="1186556"/>
                </a:lnTo>
                <a:lnTo>
                  <a:pt x="0" y="1186556"/>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6" id="6"/>
          <p:cNvGrpSpPr/>
          <p:nvPr/>
        </p:nvGrpSpPr>
        <p:grpSpPr>
          <a:xfrm rot="0">
            <a:off x="11513101" y="-751180"/>
            <a:ext cx="8856565" cy="6388408"/>
            <a:chOff x="0" y="0"/>
            <a:chExt cx="11808753" cy="8517877"/>
          </a:xfrm>
        </p:grpSpPr>
        <p:pic>
          <p:nvPicPr>
            <p:cNvPr name="Picture 7" id="7"/>
            <p:cNvPicPr>
              <a:picLocks noChangeAspect="true"/>
            </p:cNvPicPr>
            <p:nvPr/>
          </p:nvPicPr>
          <p:blipFill>
            <a:blip r:embed="rId4"/>
            <a:srcRect l="0" t="1853" r="0" b="1853"/>
            <a:stretch>
              <a:fillRect/>
            </a:stretch>
          </p:blipFill>
          <p:spPr>
            <a:xfrm flipH="false" flipV="false">
              <a:off x="0" y="0"/>
              <a:ext cx="11808753" cy="8517877"/>
            </a:xfrm>
            <a:prstGeom prst="rect">
              <a:avLst/>
            </a:prstGeom>
          </p:spPr>
        </p:pic>
      </p:grpSp>
      <p:sp>
        <p:nvSpPr>
          <p:cNvPr name="TextBox 8" id="8"/>
          <p:cNvSpPr txBox="true"/>
          <p:nvPr/>
        </p:nvSpPr>
        <p:spPr>
          <a:xfrm rot="0">
            <a:off x="2027449" y="1440676"/>
            <a:ext cx="9184746" cy="962025"/>
          </a:xfrm>
          <a:prstGeom prst="rect">
            <a:avLst/>
          </a:prstGeom>
        </p:spPr>
        <p:txBody>
          <a:bodyPr anchor="t" rtlCol="false" tIns="0" lIns="0" bIns="0" rIns="0">
            <a:spAutoFit/>
          </a:bodyPr>
          <a:lstStyle/>
          <a:p>
            <a:pPr algn="l" marL="0" indent="0" lvl="0">
              <a:lnSpc>
                <a:spcPts val="7519"/>
              </a:lnSpc>
            </a:pPr>
            <a:r>
              <a:rPr lang="en-US" b="true" sz="6266">
                <a:solidFill>
                  <a:srgbClr val="FFFFFF"/>
                </a:solidFill>
                <a:latin typeface="Inter Bold"/>
                <a:ea typeface="Inter Bold"/>
                <a:cs typeface="Inter Bold"/>
                <a:sym typeface="Inter Bold"/>
              </a:rPr>
              <a:t>GIẢI PHÁP CỐT LÕI</a:t>
            </a:r>
          </a:p>
        </p:txBody>
      </p:sp>
      <p:sp>
        <p:nvSpPr>
          <p:cNvPr name="TextBox 9" id="9"/>
          <p:cNvSpPr txBox="true"/>
          <p:nvPr/>
        </p:nvSpPr>
        <p:spPr>
          <a:xfrm rot="0">
            <a:off x="836830" y="2383651"/>
            <a:ext cx="11565985" cy="414655"/>
          </a:xfrm>
          <a:prstGeom prst="rect">
            <a:avLst/>
          </a:prstGeom>
        </p:spPr>
        <p:txBody>
          <a:bodyPr anchor="t" rtlCol="false" tIns="0" lIns="0" bIns="0" rIns="0">
            <a:spAutoFit/>
          </a:bodyPr>
          <a:lstStyle/>
          <a:p>
            <a:pPr algn="l" marL="0" indent="0" lvl="0">
              <a:lnSpc>
                <a:spcPts val="3380"/>
              </a:lnSpc>
            </a:pPr>
            <a:r>
              <a:rPr lang="en-US" b="true" sz="2600" i="true">
                <a:solidFill>
                  <a:srgbClr val="FFFFFF"/>
                </a:solidFill>
                <a:latin typeface="Inter Bold Italics"/>
                <a:ea typeface="Inter Bold Italics"/>
                <a:cs typeface="Inter Bold Italics"/>
                <a:sym typeface="Inter Bold Italics"/>
              </a:rPr>
              <a:t>CHUỖI GIÁ TRỊ TOÀN DIỆN - TUẦN HOÀN - KHÔNG LÃNG PHÍ</a:t>
            </a:r>
          </a:p>
        </p:txBody>
      </p:sp>
      <p:sp>
        <p:nvSpPr>
          <p:cNvPr name="TextBox 10" id="10"/>
          <p:cNvSpPr txBox="true"/>
          <p:nvPr/>
        </p:nvSpPr>
        <p:spPr>
          <a:xfrm rot="0">
            <a:off x="1198453" y="4920142"/>
            <a:ext cx="9599433" cy="3514725"/>
          </a:xfrm>
          <a:prstGeom prst="rect">
            <a:avLst/>
          </a:prstGeom>
        </p:spPr>
        <p:txBody>
          <a:bodyPr anchor="t" rtlCol="false" tIns="0" lIns="0" bIns="0" rIns="0">
            <a:spAutoFit/>
          </a:bodyPr>
          <a:lstStyle/>
          <a:p>
            <a:pPr algn="just" marL="561341" indent="-280670" lvl="1">
              <a:lnSpc>
                <a:spcPts val="3120"/>
              </a:lnSpc>
              <a:buFont typeface="Arial"/>
              <a:buChar char="•"/>
            </a:pPr>
            <a:r>
              <a:rPr lang="en-US" sz="2600">
                <a:solidFill>
                  <a:srgbClr val="FFFFFF"/>
                </a:solidFill>
                <a:latin typeface="Inter"/>
                <a:ea typeface="Inter"/>
                <a:cs typeface="Inter"/>
                <a:sym typeface="Inter"/>
              </a:rPr>
              <a:t>Kho đông sâu (-40°C) - dự trữ nguyên liệu quanh năm- đảm bảo nguồn cung  và sản lượng.</a:t>
            </a:r>
          </a:p>
          <a:p>
            <a:pPr algn="just">
              <a:lnSpc>
                <a:spcPts val="3120"/>
              </a:lnSpc>
            </a:pPr>
          </a:p>
          <a:p>
            <a:pPr algn="just" marL="561341" indent="-280670" lvl="1">
              <a:lnSpc>
                <a:spcPts val="3120"/>
              </a:lnSpc>
              <a:buFont typeface="Arial"/>
              <a:buChar char="•"/>
            </a:pPr>
            <a:r>
              <a:rPr lang="en-US" sz="2600">
                <a:solidFill>
                  <a:srgbClr val="FFFFFF"/>
                </a:solidFill>
                <a:latin typeface="Inter"/>
                <a:ea typeface="Inter"/>
                <a:cs typeface="Inter"/>
                <a:sym typeface="Inter"/>
              </a:rPr>
              <a:t>Máy sấy lạnh &amp; Sấy thăng hoa (bảo quản tốt - bảo toàn dưỡng chất - gọn nhẹ cho vận chuyển). </a:t>
            </a:r>
          </a:p>
          <a:p>
            <a:pPr algn="just">
              <a:lnSpc>
                <a:spcPts val="3120"/>
              </a:lnSpc>
            </a:pPr>
          </a:p>
          <a:p>
            <a:pPr algn="just" marL="561341" indent="-280670" lvl="1">
              <a:lnSpc>
                <a:spcPts val="3120"/>
              </a:lnSpc>
              <a:buFont typeface="Arial"/>
              <a:buChar char="•"/>
            </a:pPr>
            <a:r>
              <a:rPr lang="en-US" sz="2600">
                <a:solidFill>
                  <a:srgbClr val="FFFFFF"/>
                </a:solidFill>
                <a:latin typeface="Inter"/>
                <a:ea typeface="Inter"/>
                <a:cs typeface="Inter"/>
                <a:sym typeface="Inter"/>
              </a:rPr>
              <a:t>Hệ thống quản lý chất lượng ISO 22000 (hoàn thiện 12/2025) và Truy xuất nguồn gốc</a:t>
            </a:r>
          </a:p>
          <a:p>
            <a:pPr algn="just" marL="0" indent="0" lvl="0">
              <a:lnSpc>
                <a:spcPts val="3120"/>
              </a:lnSpc>
            </a:pPr>
          </a:p>
        </p:txBody>
      </p:sp>
      <p:sp>
        <p:nvSpPr>
          <p:cNvPr name="TextBox 11" id="11"/>
          <p:cNvSpPr txBox="true"/>
          <p:nvPr/>
        </p:nvSpPr>
        <p:spPr>
          <a:xfrm rot="0">
            <a:off x="3105929" y="3933794"/>
            <a:ext cx="3819827" cy="495300"/>
          </a:xfrm>
          <a:prstGeom prst="rect">
            <a:avLst/>
          </a:prstGeom>
        </p:spPr>
        <p:txBody>
          <a:bodyPr anchor="t" rtlCol="false" tIns="0" lIns="0" bIns="0" rIns="0">
            <a:spAutoFit/>
          </a:bodyPr>
          <a:lstStyle/>
          <a:p>
            <a:pPr algn="l" marL="0" indent="0" lvl="0">
              <a:lnSpc>
                <a:spcPts val="3900"/>
              </a:lnSpc>
            </a:pPr>
            <a:r>
              <a:rPr lang="en-US" b="true" sz="3000">
                <a:solidFill>
                  <a:srgbClr val="7ED957"/>
                </a:solidFill>
                <a:latin typeface="Inter Bold"/>
                <a:ea typeface="Inter Bold"/>
                <a:cs typeface="Inter Bold"/>
                <a:sym typeface="Inter Bold"/>
              </a:rPr>
              <a:t>CÔNG NGHỆ XANH </a:t>
            </a:r>
          </a:p>
        </p:txBody>
      </p:sp>
      <p:grpSp>
        <p:nvGrpSpPr>
          <p:cNvPr name="Group 12" id="12"/>
          <p:cNvGrpSpPr/>
          <p:nvPr/>
        </p:nvGrpSpPr>
        <p:grpSpPr>
          <a:xfrm rot="0">
            <a:off x="12344514" y="5358497"/>
            <a:ext cx="8856565" cy="6388408"/>
            <a:chOff x="0" y="0"/>
            <a:chExt cx="11808753" cy="8517877"/>
          </a:xfrm>
        </p:grpSpPr>
        <p:pic>
          <p:nvPicPr>
            <p:cNvPr name="Picture 13" id="13"/>
            <p:cNvPicPr>
              <a:picLocks noChangeAspect="true"/>
            </p:cNvPicPr>
            <p:nvPr/>
          </p:nvPicPr>
          <p:blipFill>
            <a:blip r:embed="rId5"/>
            <a:srcRect l="13132" t="32598" r="0" b="20463"/>
            <a:stretch>
              <a:fillRect/>
            </a:stretch>
          </p:blipFill>
          <p:spPr>
            <a:xfrm flipH="false" flipV="false">
              <a:off x="0" y="0"/>
              <a:ext cx="11808753" cy="8517877"/>
            </a:xfrm>
            <a:prstGeom prst="rect">
              <a:avLst/>
            </a:prstGeom>
          </p:spPr>
        </p:pic>
      </p:grpSp>
      <p:sp>
        <p:nvSpPr>
          <p:cNvPr name="Freeform 14" id="14"/>
          <p:cNvSpPr/>
          <p:nvPr/>
        </p:nvSpPr>
        <p:spPr>
          <a:xfrm flipH="false" flipV="false" rot="0">
            <a:off x="205066" y="152778"/>
            <a:ext cx="2360233" cy="988065"/>
          </a:xfrm>
          <a:custGeom>
            <a:avLst/>
            <a:gdLst/>
            <a:ahLst/>
            <a:cxnLst/>
            <a:rect r="r" b="b" t="t" l="l"/>
            <a:pathLst>
              <a:path h="988065" w="2360233">
                <a:moveTo>
                  <a:pt x="0" y="0"/>
                </a:moveTo>
                <a:lnTo>
                  <a:pt x="2360232" y="0"/>
                </a:lnTo>
                <a:lnTo>
                  <a:pt x="2360232" y="988065"/>
                </a:lnTo>
                <a:lnTo>
                  <a:pt x="0" y="988065"/>
                </a:lnTo>
                <a:lnTo>
                  <a:pt x="0" y="0"/>
                </a:lnTo>
                <a:close/>
              </a:path>
            </a:pathLst>
          </a:custGeom>
          <a:blipFill>
            <a:blip r:embed="rId6"/>
            <a:stretch>
              <a:fillRect l="0" t="-67623" r="0" b="-71250"/>
            </a:stretch>
          </a:blipFill>
        </p:spPr>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bg>
      <p:bgPr>
        <a:solidFill>
          <a:srgbClr val="A11212"/>
        </a:solidFill>
      </p:bgPr>
    </p:bg>
    <p:spTree>
      <p:nvGrpSpPr>
        <p:cNvPr id="1" name=""/>
        <p:cNvGrpSpPr/>
        <p:nvPr/>
      </p:nvGrpSpPr>
      <p:grpSpPr>
        <a:xfrm>
          <a:off x="0" y="0"/>
          <a:ext cx="0" cy="0"/>
          <a:chOff x="0" y="0"/>
          <a:chExt cx="0" cy="0"/>
        </a:xfrm>
      </p:grpSpPr>
      <p:sp>
        <p:nvSpPr>
          <p:cNvPr name="Freeform 2" id="2"/>
          <p:cNvSpPr/>
          <p:nvPr/>
        </p:nvSpPr>
        <p:spPr>
          <a:xfrm flipH="false" flipV="false" rot="0">
            <a:off x="6024267" y="185606"/>
            <a:ext cx="843094" cy="843094"/>
          </a:xfrm>
          <a:custGeom>
            <a:avLst/>
            <a:gdLst/>
            <a:ahLst/>
            <a:cxnLst/>
            <a:rect r="r" b="b" t="t" l="l"/>
            <a:pathLst>
              <a:path h="843094" w="843094">
                <a:moveTo>
                  <a:pt x="0" y="0"/>
                </a:moveTo>
                <a:lnTo>
                  <a:pt x="843093" y="0"/>
                </a:lnTo>
                <a:lnTo>
                  <a:pt x="843093" y="843094"/>
                </a:lnTo>
                <a:lnTo>
                  <a:pt x="0" y="84309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3145807" y="1289711"/>
            <a:ext cx="11996385" cy="8997289"/>
          </a:xfrm>
          <a:custGeom>
            <a:avLst/>
            <a:gdLst/>
            <a:ahLst/>
            <a:cxnLst/>
            <a:rect r="r" b="b" t="t" l="l"/>
            <a:pathLst>
              <a:path h="8997289" w="11996385">
                <a:moveTo>
                  <a:pt x="0" y="0"/>
                </a:moveTo>
                <a:lnTo>
                  <a:pt x="11996386" y="0"/>
                </a:lnTo>
                <a:lnTo>
                  <a:pt x="11996386" y="8997289"/>
                </a:lnTo>
                <a:lnTo>
                  <a:pt x="0" y="8997289"/>
                </a:lnTo>
                <a:lnTo>
                  <a:pt x="0" y="0"/>
                </a:lnTo>
                <a:close/>
              </a:path>
            </a:pathLst>
          </a:custGeom>
          <a:blipFill>
            <a:blip r:embed="rId4"/>
            <a:stretch>
              <a:fillRect l="0" t="0" r="0" b="0"/>
            </a:stretch>
          </a:blipFill>
        </p:spPr>
      </p:sp>
      <p:sp>
        <p:nvSpPr>
          <p:cNvPr name="TextBox 4" id="4"/>
          <p:cNvSpPr txBox="true"/>
          <p:nvPr/>
        </p:nvSpPr>
        <p:spPr>
          <a:xfrm rot="0">
            <a:off x="7019760" y="370023"/>
            <a:ext cx="5287908" cy="495300"/>
          </a:xfrm>
          <a:prstGeom prst="rect">
            <a:avLst/>
          </a:prstGeom>
        </p:spPr>
        <p:txBody>
          <a:bodyPr anchor="t" rtlCol="false" tIns="0" lIns="0" bIns="0" rIns="0">
            <a:spAutoFit/>
          </a:bodyPr>
          <a:lstStyle/>
          <a:p>
            <a:pPr algn="l" marL="0" indent="0" lvl="0">
              <a:lnSpc>
                <a:spcPts val="3900"/>
              </a:lnSpc>
            </a:pPr>
            <a:r>
              <a:rPr lang="en-US" b="true" sz="3000">
                <a:solidFill>
                  <a:srgbClr val="7ED957"/>
                </a:solidFill>
                <a:latin typeface="Inter Bold"/>
                <a:ea typeface="Inter Bold"/>
                <a:cs typeface="Inter Bold"/>
                <a:sym typeface="Inter Bold"/>
              </a:rPr>
              <a:t>CHUỖI GIÁ TRỊ TUẦN HOÀN</a:t>
            </a:r>
          </a:p>
        </p:txBody>
      </p:sp>
      <p:sp>
        <p:nvSpPr>
          <p:cNvPr name="TextBox 5" id="5"/>
          <p:cNvSpPr txBox="true"/>
          <p:nvPr/>
        </p:nvSpPr>
        <p:spPr>
          <a:xfrm rot="0">
            <a:off x="763275" y="277677"/>
            <a:ext cx="5104994" cy="587646"/>
          </a:xfrm>
          <a:prstGeom prst="rect">
            <a:avLst/>
          </a:prstGeom>
        </p:spPr>
        <p:txBody>
          <a:bodyPr anchor="t" rtlCol="false" tIns="0" lIns="0" bIns="0" rIns="0">
            <a:spAutoFit/>
          </a:bodyPr>
          <a:lstStyle/>
          <a:p>
            <a:pPr algn="l" marL="0" indent="0" lvl="0">
              <a:lnSpc>
                <a:spcPts val="4646"/>
              </a:lnSpc>
            </a:pPr>
            <a:r>
              <a:rPr lang="en-US" b="true" sz="3871">
                <a:solidFill>
                  <a:srgbClr val="FFFFFF"/>
                </a:solidFill>
                <a:latin typeface="Inter Bold"/>
                <a:ea typeface="Inter Bold"/>
                <a:cs typeface="Inter Bold"/>
                <a:sym typeface="Inter Bold"/>
              </a:rPr>
              <a:t>GIẢI PHÁP CỐT LÕI</a:t>
            </a:r>
          </a:p>
        </p:txBody>
      </p:sp>
      <p:sp>
        <p:nvSpPr>
          <p:cNvPr name="Freeform 6" id="6"/>
          <p:cNvSpPr/>
          <p:nvPr/>
        </p:nvSpPr>
        <p:spPr>
          <a:xfrm flipH="false" flipV="false" rot="0">
            <a:off x="15142193" y="39334"/>
            <a:ext cx="2854019" cy="1194779"/>
          </a:xfrm>
          <a:custGeom>
            <a:avLst/>
            <a:gdLst/>
            <a:ahLst/>
            <a:cxnLst/>
            <a:rect r="r" b="b" t="t" l="l"/>
            <a:pathLst>
              <a:path h="1194779" w="2854019">
                <a:moveTo>
                  <a:pt x="0" y="0"/>
                </a:moveTo>
                <a:lnTo>
                  <a:pt x="2854019" y="0"/>
                </a:lnTo>
                <a:lnTo>
                  <a:pt x="2854019" y="1194779"/>
                </a:lnTo>
                <a:lnTo>
                  <a:pt x="0" y="1194779"/>
                </a:lnTo>
                <a:lnTo>
                  <a:pt x="0" y="0"/>
                </a:lnTo>
                <a:close/>
              </a:path>
            </a:pathLst>
          </a:custGeom>
          <a:blipFill>
            <a:blip r:embed="rId5"/>
            <a:stretch>
              <a:fillRect l="0" t="-67623" r="0" b="-71250"/>
            </a:stretch>
          </a:blipFill>
        </p:spPr>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DAG47BHtc3k</dc:identifier>
  <dcterms:modified xsi:type="dcterms:W3CDTF">2011-08-01T06:04:30Z</dcterms:modified>
  <cp:revision>1</cp:revision>
  <dc:title>Red and White Minimalist Thesis Defense Presentation</dc:title>
</cp:coreProperties>
</file>